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9"/>
  </p:notesMasterIdLst>
  <p:handoutMasterIdLst>
    <p:handoutMasterId r:id="rId20"/>
  </p:handoutMasterIdLst>
  <p:sldIdLst>
    <p:sldId id="256" r:id="rId2"/>
    <p:sldId id="297" r:id="rId3"/>
    <p:sldId id="257" r:id="rId4"/>
    <p:sldId id="298" r:id="rId5"/>
    <p:sldId id="299" r:id="rId6"/>
    <p:sldId id="305" r:id="rId7"/>
    <p:sldId id="302" r:id="rId8"/>
    <p:sldId id="300" r:id="rId9"/>
    <p:sldId id="258" r:id="rId10"/>
    <p:sldId id="306" r:id="rId11"/>
    <p:sldId id="307" r:id="rId12"/>
    <p:sldId id="259" r:id="rId13"/>
    <p:sldId id="260" r:id="rId14"/>
    <p:sldId id="261" r:id="rId15"/>
    <p:sldId id="308" r:id="rId16"/>
    <p:sldId id="309" r:id="rId17"/>
    <p:sldId id="275" r:id="rId18"/>
  </p:sldIdLst>
  <p:sldSz cx="9144000" cy="5143500" type="screen16x9"/>
  <p:notesSz cx="6858000" cy="9144000"/>
  <p:embeddedFontLst>
    <p:embeddedFont>
      <p:font typeface="ADLaM Display" panose="02010000000000000000" pitchFamily="2" charset="0"/>
      <p:regular r:id="rId21"/>
    </p:embeddedFont>
    <p:embeddedFont>
      <p:font typeface="Alata" panose="020B0604020202020204" charset="0"/>
      <p:regular r:id="rId22"/>
    </p:embeddedFont>
    <p:embeddedFont>
      <p:font typeface="Audiowide" panose="020B0604020202020204" charset="0"/>
      <p:regular r:id="rId23"/>
    </p:embeddedFont>
    <p:embeddedFont>
      <p:font typeface="Canva Sans" panose="020B0604020202020204" charset="0"/>
      <p:regular r:id="rId24"/>
    </p:embeddedFont>
    <p:embeddedFont>
      <p:font typeface="Nunito Light" pitchFamily="2" charset="0"/>
      <p:regular r:id="rId25"/>
      <p:italic r:id="rId26"/>
    </p:embeddedFont>
    <p:embeddedFont>
      <p:font typeface="Open Sans" panose="020B0606030504020204" pitchFamily="3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43C6A33-F599-4B91-A312-AC43BD8509D0}">
  <a:tblStyle styleId="{043C6A33-F599-4B91-A312-AC43BD8509D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6D0783A-FE01-4414-9890-341847FE8E6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8" y="222"/>
      </p:cViewPr>
      <p:guideLst/>
    </p:cSldViewPr>
  </p:slideViewPr>
  <p:notesTextViewPr>
    <p:cViewPr>
      <p:scale>
        <a:sx n="1" d="1"/>
        <a:sy n="1" d="1"/>
      </p:scale>
      <p:origin x="0" y="0"/>
    </p:cViewPr>
  </p:notesTextViewPr>
  <p:notesViewPr>
    <p:cSldViewPr snapToGrid="0">
      <p:cViewPr varScale="1">
        <p:scale>
          <a:sx n="68" d="100"/>
          <a:sy n="68" d="100"/>
        </p:scale>
        <p:origin x="2430"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F4B96C5-F5EB-762B-C54C-93B80D59B2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EG"/>
          </a:p>
        </p:txBody>
      </p:sp>
      <p:sp>
        <p:nvSpPr>
          <p:cNvPr id="3" name="Date Placeholder 2">
            <a:extLst>
              <a:ext uri="{FF2B5EF4-FFF2-40B4-BE49-F238E27FC236}">
                <a16:creationId xmlns:a16="http://schemas.microsoft.com/office/drawing/2014/main" id="{FABF3468-5C9A-AA94-4763-480E9A755A5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a:defRPr sz="1200"/>
            </a:lvl1pPr>
          </a:lstStyle>
          <a:p>
            <a:fld id="{214CE6C9-9BF8-426C-B6EE-8CB063EE0B6B}" type="datetimeFigureOut">
              <a:rPr lang="ar-EG" smtClean="0"/>
              <a:t>02/12/1445</a:t>
            </a:fld>
            <a:endParaRPr lang="ar-EG"/>
          </a:p>
        </p:txBody>
      </p:sp>
      <p:sp>
        <p:nvSpPr>
          <p:cNvPr id="4" name="Footer Placeholder 3">
            <a:extLst>
              <a:ext uri="{FF2B5EF4-FFF2-40B4-BE49-F238E27FC236}">
                <a16:creationId xmlns:a16="http://schemas.microsoft.com/office/drawing/2014/main" id="{3756A9FA-AEAF-7DD4-722A-F4C7AA2969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r">
              <a:defRPr sz="1200"/>
            </a:lvl1pPr>
          </a:lstStyle>
          <a:p>
            <a:endParaRPr lang="ar-EG"/>
          </a:p>
        </p:txBody>
      </p:sp>
      <p:sp>
        <p:nvSpPr>
          <p:cNvPr id="5" name="Slide Number Placeholder 4">
            <a:extLst>
              <a:ext uri="{FF2B5EF4-FFF2-40B4-BE49-F238E27FC236}">
                <a16:creationId xmlns:a16="http://schemas.microsoft.com/office/drawing/2014/main" id="{EDA3044B-B49B-004A-C253-16D6F7DC67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a:defRPr sz="1200"/>
            </a:lvl1pPr>
          </a:lstStyle>
          <a:p>
            <a:fld id="{292F3645-4386-405E-B51C-30F836F79EA8}" type="slidenum">
              <a:rPr lang="ar-EG" smtClean="0"/>
              <a:t>‹#›</a:t>
            </a:fld>
            <a:endParaRPr lang="ar-EG"/>
          </a:p>
        </p:txBody>
      </p:sp>
    </p:spTree>
    <p:extLst>
      <p:ext uri="{BB962C8B-B14F-4D97-AF65-F5344CB8AC3E}">
        <p14:creationId xmlns:p14="http://schemas.microsoft.com/office/powerpoint/2010/main" val="201922357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19386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3044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22878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9616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f97afb56_1_1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f97afb56_1_1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51075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f97afb56_1_1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f97afb56_1_1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6099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4741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8390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0913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0258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0" name="Google Shape;10;p2"/>
          <p:cNvSpPr txBox="1">
            <a:spLocks noGrp="1"/>
          </p:cNvSpPr>
          <p:nvPr>
            <p:ph type="ctrTitle"/>
          </p:nvPr>
        </p:nvSpPr>
        <p:spPr>
          <a:xfrm>
            <a:off x="715050" y="949650"/>
            <a:ext cx="4297800" cy="2834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000" b="0">
                <a:solidFill>
                  <a:schemeClr val="lt2"/>
                </a:solidFill>
                <a:latin typeface="Audiowide"/>
                <a:ea typeface="Audiowide"/>
                <a:cs typeface="Audiowide"/>
                <a:sym typeface="Audiowide"/>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5050" y="3784350"/>
            <a:ext cx="42978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transition>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52" name="Google Shape;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13"/>
          <p:cNvSpPr txBox="1">
            <a:spLocks noGrp="1"/>
          </p:cNvSpPr>
          <p:nvPr>
            <p:ph type="title" idx="2" hasCustomPrompt="1"/>
          </p:nvPr>
        </p:nvSpPr>
        <p:spPr>
          <a:xfrm>
            <a:off x="719975"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3" hasCustomPrompt="1"/>
          </p:nvPr>
        </p:nvSpPr>
        <p:spPr>
          <a:xfrm>
            <a:off x="719975"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4" hasCustomPrompt="1"/>
          </p:nvPr>
        </p:nvSpPr>
        <p:spPr>
          <a:xfrm>
            <a:off x="3291900"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5" hasCustomPrompt="1"/>
          </p:nvPr>
        </p:nvSpPr>
        <p:spPr>
          <a:xfrm>
            <a:off x="3291900"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5868700" y="1728533"/>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5868700" y="3161941"/>
            <a:ext cx="914400" cy="548700"/>
          </a:xfrm>
          <a:prstGeom prst="rect">
            <a:avLst/>
          </a:prstGeom>
          <a:noFill/>
          <a:effectLst>
            <a:outerShdw blurRad="57150" dist="19050" dir="5400000" algn="bl" rotWithShape="0">
              <a:schemeClr val="accen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
          </p:nvPr>
        </p:nvSpPr>
        <p:spPr>
          <a:xfrm>
            <a:off x="719975"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0" name="Google Shape;60;p13"/>
          <p:cNvSpPr txBox="1">
            <a:spLocks noGrp="1"/>
          </p:cNvSpPr>
          <p:nvPr>
            <p:ph type="subTitle" idx="8"/>
          </p:nvPr>
        </p:nvSpPr>
        <p:spPr>
          <a:xfrm>
            <a:off x="3291900"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1" name="Google Shape;61;p13"/>
          <p:cNvSpPr txBox="1">
            <a:spLocks noGrp="1"/>
          </p:cNvSpPr>
          <p:nvPr>
            <p:ph type="subTitle" idx="9"/>
          </p:nvPr>
        </p:nvSpPr>
        <p:spPr>
          <a:xfrm>
            <a:off x="5868700" y="2258075"/>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2" name="Google Shape;62;p13"/>
          <p:cNvSpPr txBox="1">
            <a:spLocks noGrp="1"/>
          </p:cNvSpPr>
          <p:nvPr>
            <p:ph type="subTitle" idx="13"/>
          </p:nvPr>
        </p:nvSpPr>
        <p:spPr>
          <a:xfrm>
            <a:off x="719975"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3" name="Google Shape;63;p13"/>
          <p:cNvSpPr txBox="1">
            <a:spLocks noGrp="1"/>
          </p:cNvSpPr>
          <p:nvPr>
            <p:ph type="subTitle" idx="14"/>
          </p:nvPr>
        </p:nvSpPr>
        <p:spPr>
          <a:xfrm>
            <a:off x="3294338"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64" name="Google Shape;64;p13"/>
          <p:cNvSpPr txBox="1">
            <a:spLocks noGrp="1"/>
          </p:cNvSpPr>
          <p:nvPr>
            <p:ph type="subTitle" idx="15"/>
          </p:nvPr>
        </p:nvSpPr>
        <p:spPr>
          <a:xfrm>
            <a:off x="5868700" y="3691550"/>
            <a:ext cx="25602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800" b="1">
                <a:solidFill>
                  <a:schemeClr val="dk1"/>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Tree>
  </p:cSld>
  <p:clrMapOvr>
    <a:masterClrMapping/>
  </p:clrMapOvr>
  <p:transition>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86"/>
        <p:cNvGrpSpPr/>
        <p:nvPr/>
      </p:nvGrpSpPr>
      <p:grpSpPr>
        <a:xfrm>
          <a:off x="0" y="0"/>
          <a:ext cx="0" cy="0"/>
          <a:chOff x="0" y="0"/>
          <a:chExt cx="0" cy="0"/>
        </a:xfrm>
      </p:grpSpPr>
      <p:pic>
        <p:nvPicPr>
          <p:cNvPr id="87" name="Google Shape;87;p17"/>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88" name="Google Shape;88;p17"/>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17"/>
          <p:cNvSpPr txBox="1">
            <a:spLocks noGrp="1"/>
          </p:cNvSpPr>
          <p:nvPr>
            <p:ph type="subTitle" idx="1"/>
          </p:nvPr>
        </p:nvSpPr>
        <p:spPr>
          <a:xfrm>
            <a:off x="3116126" y="1670375"/>
            <a:ext cx="4755000" cy="457200"/>
          </a:xfrm>
          <a:prstGeom prst="rect">
            <a:avLst/>
          </a:prstGeom>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lt2"/>
                </a:solidFill>
                <a:latin typeface="Audiowide"/>
                <a:ea typeface="Audiowide"/>
                <a:cs typeface="Audiowide"/>
                <a:sym typeface="Audiowid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90" name="Google Shape;90;p17"/>
          <p:cNvSpPr txBox="1">
            <a:spLocks noGrp="1"/>
          </p:cNvSpPr>
          <p:nvPr>
            <p:ph type="subTitle" idx="2"/>
          </p:nvPr>
        </p:nvSpPr>
        <p:spPr>
          <a:xfrm>
            <a:off x="3116126" y="2867000"/>
            <a:ext cx="4755000" cy="457200"/>
          </a:xfrm>
          <a:prstGeom prst="rect">
            <a:avLst/>
          </a:prstGeom>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lt2"/>
                </a:solidFill>
                <a:latin typeface="Audiowide"/>
                <a:ea typeface="Audiowide"/>
                <a:cs typeface="Audiowide"/>
                <a:sym typeface="Audiowid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91" name="Google Shape;91;p17"/>
          <p:cNvSpPr txBox="1">
            <a:spLocks noGrp="1"/>
          </p:cNvSpPr>
          <p:nvPr>
            <p:ph type="subTitle" idx="3"/>
          </p:nvPr>
        </p:nvSpPr>
        <p:spPr>
          <a:xfrm>
            <a:off x="3116126" y="4063625"/>
            <a:ext cx="4755000" cy="457200"/>
          </a:xfrm>
          <a:prstGeom prst="rect">
            <a:avLst/>
          </a:prstGeom>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lt2"/>
                </a:solidFill>
                <a:latin typeface="Audiowide"/>
                <a:ea typeface="Audiowide"/>
                <a:cs typeface="Audiowide"/>
                <a:sym typeface="Audiowid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92" name="Google Shape;92;p17"/>
          <p:cNvSpPr txBox="1">
            <a:spLocks noGrp="1"/>
          </p:cNvSpPr>
          <p:nvPr>
            <p:ph type="subTitle" idx="4"/>
          </p:nvPr>
        </p:nvSpPr>
        <p:spPr>
          <a:xfrm>
            <a:off x="3116126" y="1225225"/>
            <a:ext cx="47550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3" name="Google Shape;93;p17"/>
          <p:cNvSpPr txBox="1">
            <a:spLocks noGrp="1"/>
          </p:cNvSpPr>
          <p:nvPr>
            <p:ph type="subTitle" idx="5"/>
          </p:nvPr>
        </p:nvSpPr>
        <p:spPr>
          <a:xfrm>
            <a:off x="3116126" y="2421855"/>
            <a:ext cx="47550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17"/>
          <p:cNvSpPr txBox="1">
            <a:spLocks noGrp="1"/>
          </p:cNvSpPr>
          <p:nvPr>
            <p:ph type="subTitle" idx="6"/>
          </p:nvPr>
        </p:nvSpPr>
        <p:spPr>
          <a:xfrm>
            <a:off x="3116126" y="3618485"/>
            <a:ext cx="47550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transition>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29"/>
        <p:cNvGrpSpPr/>
        <p:nvPr/>
      </p:nvGrpSpPr>
      <p:grpSpPr>
        <a:xfrm>
          <a:off x="0" y="0"/>
          <a:ext cx="0" cy="0"/>
          <a:chOff x="0" y="0"/>
          <a:chExt cx="0" cy="0"/>
        </a:xfrm>
      </p:grpSpPr>
      <p:pic>
        <p:nvPicPr>
          <p:cNvPr id="130" name="Google Shape;130;p21"/>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31" name="Google Shape;131;p21"/>
          <p:cNvSpPr txBox="1">
            <a:spLocks noGrp="1"/>
          </p:cNvSpPr>
          <p:nvPr>
            <p:ph type="ctrTitle"/>
          </p:nvPr>
        </p:nvSpPr>
        <p:spPr>
          <a:xfrm>
            <a:off x="715050" y="535000"/>
            <a:ext cx="3856800" cy="10059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algn="ctr"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2" name="Google Shape;132;p21"/>
          <p:cNvSpPr txBox="1">
            <a:spLocks noGrp="1"/>
          </p:cNvSpPr>
          <p:nvPr>
            <p:ph type="subTitle" idx="1"/>
          </p:nvPr>
        </p:nvSpPr>
        <p:spPr>
          <a:xfrm>
            <a:off x="715138" y="1472350"/>
            <a:ext cx="3856800" cy="109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33" name="Google Shape;133;p21"/>
          <p:cNvSpPr txBox="1"/>
          <p:nvPr/>
        </p:nvSpPr>
        <p:spPr>
          <a:xfrm>
            <a:off x="1051275" y="3563450"/>
            <a:ext cx="31845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u="sng">
                <a:solidFill>
                  <a:schemeClr val="hlink"/>
                </a:solidFill>
                <a:latin typeface="Open Sans"/>
                <a:ea typeface="Open Sans"/>
                <a:cs typeface="Open Sans"/>
                <a:sym typeface="Open Sans"/>
                <a:hlinkClick r:id="rId3"/>
              </a:rPr>
              <a:t>Slidesgo</a:t>
            </a:r>
            <a:r>
              <a:rPr lang="en" sz="1000" u="sng">
                <a:solidFill>
                  <a:schemeClr val="dk1"/>
                </a:solidFill>
                <a:latin typeface="Open Sans"/>
                <a:ea typeface="Open Sans"/>
                <a:cs typeface="Open Sans"/>
                <a:sym typeface="Open Sans"/>
              </a:rPr>
              <a:t>,</a:t>
            </a:r>
            <a:r>
              <a:rPr lang="en" sz="1000">
                <a:solidFill>
                  <a:schemeClr val="dk1"/>
                </a:solidFill>
                <a:latin typeface="Open Sans"/>
                <a:ea typeface="Open Sans"/>
                <a:cs typeface="Open Sans"/>
                <a:sym typeface="Open Sans"/>
              </a:rPr>
              <a:t> and includes icons by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Freepik</a:t>
            </a:r>
            <a:endParaRPr sz="1000" b="1" u="sng" dirty="0">
              <a:solidFill>
                <a:schemeClr val="dk1"/>
              </a:solidFill>
              <a:latin typeface="Open Sans"/>
              <a:ea typeface="Open Sans"/>
              <a:cs typeface="Open Sans"/>
              <a:sym typeface="Open Sans"/>
            </a:endParaRPr>
          </a:p>
        </p:txBody>
      </p:sp>
    </p:spTree>
  </p:cSld>
  <p:clrMapOvr>
    <a:masterClrMapping/>
  </p:clrMapOvr>
  <p:transition>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4"/>
        <p:cNvGrpSpPr/>
        <p:nvPr/>
      </p:nvGrpSpPr>
      <p:grpSpPr>
        <a:xfrm>
          <a:off x="0" y="0"/>
          <a:ext cx="0" cy="0"/>
          <a:chOff x="0" y="0"/>
          <a:chExt cx="0" cy="0"/>
        </a:xfrm>
      </p:grpSpPr>
      <p:pic>
        <p:nvPicPr>
          <p:cNvPr id="135" name="Google Shape;135;p22"/>
          <p:cNvPicPr preferRelativeResize="0"/>
          <p:nvPr/>
        </p:nvPicPr>
        <p:blipFill>
          <a:blip r:embed="rId2">
            <a:alphaModFix amt="3000"/>
          </a:blip>
          <a:stretch>
            <a:fillRect/>
          </a:stretch>
        </p:blipFill>
        <p:spPr>
          <a:xfrm flipH="1">
            <a:off x="0" y="0"/>
            <a:ext cx="9143990" cy="5143500"/>
          </a:xfrm>
          <a:prstGeom prst="rect">
            <a:avLst/>
          </a:prstGeom>
          <a:noFill/>
          <a:ln>
            <a:noFill/>
          </a:ln>
        </p:spPr>
      </p:pic>
    </p:spTree>
  </p:cSld>
  <p:clrMapOvr>
    <a:masterClrMapping/>
  </p:clrMapOvr>
  <p:transition>
    <p:cove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6"/>
        <p:cNvGrpSpPr/>
        <p:nvPr/>
      </p:nvGrpSpPr>
      <p:grpSpPr>
        <a:xfrm>
          <a:off x="0" y="0"/>
          <a:ext cx="0" cy="0"/>
          <a:chOff x="0" y="0"/>
          <a:chExt cx="0" cy="0"/>
        </a:xfrm>
      </p:grpSpPr>
    </p:spTree>
  </p:cSld>
  <p:clrMapOvr>
    <a:masterClrMapping/>
  </p:clrMapOvr>
  <p:transition>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4" name="Google Shape;14;p3"/>
          <p:cNvSpPr txBox="1">
            <a:spLocks noGrp="1"/>
          </p:cNvSpPr>
          <p:nvPr>
            <p:ph type="title"/>
          </p:nvPr>
        </p:nvSpPr>
        <p:spPr>
          <a:xfrm>
            <a:off x="715100" y="2465850"/>
            <a:ext cx="3657600" cy="1431000"/>
          </a:xfrm>
          <a:prstGeom prst="rect">
            <a:avLst/>
          </a:prstGeom>
          <a:effectLst>
            <a:outerShdw blurRad="57150" dist="19050" dir="5400000" algn="bl" rotWithShape="0">
              <a:schemeClr val="dk1">
                <a:alpha val="50000"/>
              </a:schemeClr>
            </a:outerShdw>
          </a:effectLst>
        </p:spPr>
        <p:txBody>
          <a:bodyPr spcFirstLastPara="1" wrap="square" lIns="91425" tIns="91425" rIns="91425" bIns="91425" anchor="t" anchorCtr="0">
            <a:noAutofit/>
          </a:bodyPr>
          <a:lstStyle>
            <a:lvl1pPr lvl="0">
              <a:spcBef>
                <a:spcPts val="0"/>
              </a:spcBef>
              <a:spcAft>
                <a:spcPts val="0"/>
              </a:spcAft>
              <a:buSzPts val="5000"/>
              <a:buNone/>
              <a:defRPr sz="4500">
                <a:solidFill>
                  <a:schemeClr val="dk1"/>
                </a:solidFill>
              </a:defRPr>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5" name="Google Shape;15;p3"/>
          <p:cNvSpPr txBox="1">
            <a:spLocks noGrp="1"/>
          </p:cNvSpPr>
          <p:nvPr>
            <p:ph type="title" idx="2" hasCustomPrompt="1"/>
          </p:nvPr>
        </p:nvSpPr>
        <p:spPr>
          <a:xfrm>
            <a:off x="715100" y="1246650"/>
            <a:ext cx="2011800" cy="1371600"/>
          </a:xfrm>
          <a:prstGeom prst="rect">
            <a:avLst/>
          </a:prstGeom>
          <a:noFill/>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rtl="0">
              <a:spcBef>
                <a:spcPts val="0"/>
              </a:spcBef>
              <a:spcAft>
                <a:spcPts val="0"/>
              </a:spcAft>
              <a:buSzPts val="6000"/>
              <a:buNone/>
              <a:defRPr sz="10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transition>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pic>
        <p:nvPicPr>
          <p:cNvPr id="17" name="Google Shape;17;p4"/>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720000" y="1152475"/>
            <a:ext cx="7704000" cy="365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Tree>
  </p:cSld>
  <p:clrMapOvr>
    <a:masterClrMapping/>
  </p:clrMapOvr>
  <p:transition>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pic>
        <p:nvPicPr>
          <p:cNvPr id="21" name="Google Shape;21;p5"/>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22" name="Google Shape;22;p5"/>
          <p:cNvSpPr txBox="1">
            <a:spLocks noGrp="1"/>
          </p:cNvSpPr>
          <p:nvPr>
            <p:ph type="subTitle" idx="1"/>
          </p:nvPr>
        </p:nvSpPr>
        <p:spPr>
          <a:xfrm>
            <a:off x="777238" y="2419350"/>
            <a:ext cx="3362700" cy="457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Raleway"/>
              <a:buNone/>
              <a:defRPr sz="1800" b="1"/>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3" name="Google Shape;23;p5"/>
          <p:cNvSpPr txBox="1">
            <a:spLocks noGrp="1"/>
          </p:cNvSpPr>
          <p:nvPr>
            <p:ph type="subTitle" idx="2"/>
          </p:nvPr>
        </p:nvSpPr>
        <p:spPr>
          <a:xfrm>
            <a:off x="5004062" y="2419350"/>
            <a:ext cx="3362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b="1"/>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4" name="Google Shape;24;p5"/>
          <p:cNvSpPr txBox="1">
            <a:spLocks noGrp="1"/>
          </p:cNvSpPr>
          <p:nvPr>
            <p:ph type="subTitle" idx="3"/>
          </p:nvPr>
        </p:nvSpPr>
        <p:spPr>
          <a:xfrm>
            <a:off x="777238" y="2800350"/>
            <a:ext cx="3362700" cy="16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 name="Google Shape;25;p5"/>
          <p:cNvSpPr txBox="1">
            <a:spLocks noGrp="1"/>
          </p:cNvSpPr>
          <p:nvPr>
            <p:ph type="subTitle" idx="4"/>
          </p:nvPr>
        </p:nvSpPr>
        <p:spPr>
          <a:xfrm>
            <a:off x="5004062" y="2800350"/>
            <a:ext cx="3362700" cy="16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transition>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32" name="Google Shape;32;p7"/>
          <p:cNvSpPr txBox="1">
            <a:spLocks noGrp="1"/>
          </p:cNvSpPr>
          <p:nvPr>
            <p:ph type="title"/>
          </p:nvPr>
        </p:nvSpPr>
        <p:spPr>
          <a:xfrm>
            <a:off x="720000" y="756850"/>
            <a:ext cx="38406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3" name="Google Shape;33;p7"/>
          <p:cNvSpPr txBox="1">
            <a:spLocks noGrp="1"/>
          </p:cNvSpPr>
          <p:nvPr>
            <p:ph type="body" idx="1"/>
          </p:nvPr>
        </p:nvSpPr>
        <p:spPr>
          <a:xfrm>
            <a:off x="720000" y="1253350"/>
            <a:ext cx="3840600" cy="3154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4" name="Google Shape;34;p7"/>
          <p:cNvSpPr>
            <a:spLocks noGrp="1"/>
          </p:cNvSpPr>
          <p:nvPr>
            <p:ph type="pic" idx="2"/>
          </p:nvPr>
        </p:nvSpPr>
        <p:spPr>
          <a:xfrm>
            <a:off x="5156200" y="246450"/>
            <a:ext cx="3714600" cy="4650600"/>
          </a:xfrm>
          <a:prstGeom prst="rect">
            <a:avLst/>
          </a:prstGeom>
          <a:noFill/>
          <a:ln w="19050" cap="flat" cmpd="sng">
            <a:solidFill>
              <a:schemeClr val="lt2"/>
            </a:solidFill>
            <a:prstDash val="solid"/>
            <a:round/>
            <a:headEnd type="none" w="sm" len="sm"/>
            <a:tailEnd type="none" w="sm" len="sm"/>
          </a:ln>
          <a:effectLst>
            <a:outerShdw blurRad="71438" dist="57150" dir="7920000" algn="bl" rotWithShape="0">
              <a:schemeClr val="accent2">
                <a:alpha val="45000"/>
              </a:schemeClr>
            </a:outerShdw>
          </a:effectLst>
        </p:spPr>
      </p:sp>
    </p:spTree>
  </p:cSld>
  <p:clrMapOvr>
    <a:masterClrMapping/>
  </p:clrMapOvr>
  <p:transition>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40" name="Google Shape;40;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transition>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20000" y="3859100"/>
            <a:ext cx="7704000" cy="7494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transition>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pic>
        <p:nvPicPr>
          <p:cNvPr id="46" name="Google Shape;46;p11"/>
          <p:cNvPicPr preferRelativeResize="0"/>
          <p:nvPr/>
        </p:nvPicPr>
        <p:blipFill>
          <a:blip r:embed="rId2">
            <a:alphaModFix amt="3000"/>
          </a:blip>
          <a:stretch>
            <a:fillRect/>
          </a:stretch>
        </p:blipFill>
        <p:spPr>
          <a:xfrm>
            <a:off x="0" y="0"/>
            <a:ext cx="9143990" cy="5143500"/>
          </a:xfrm>
          <a:prstGeom prst="rect">
            <a:avLst/>
          </a:prstGeom>
          <a:noFill/>
          <a:ln>
            <a:noFill/>
          </a:ln>
        </p:spPr>
      </p:pic>
      <p:sp>
        <p:nvSpPr>
          <p:cNvPr id="47" name="Google Shape;47;p11"/>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ransition>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
        <p:cNvGrpSpPr/>
        <p:nvPr/>
      </p:nvGrpSpPr>
      <p:grpSpPr>
        <a:xfrm>
          <a:off x="0" y="0"/>
          <a:ext cx="0" cy="0"/>
          <a:chOff x="0" y="0"/>
          <a:chExt cx="0" cy="0"/>
        </a:xfrm>
      </p:grpSpPr>
    </p:spTree>
  </p:cSld>
  <p:clrMapOvr>
    <a:masterClrMapping/>
  </p:clrMapOvr>
  <p:transition>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1pPr>
            <a:lvl2pPr lvl="1"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2pPr>
            <a:lvl3pPr lvl="2"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3pPr>
            <a:lvl4pPr lvl="3"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4pPr>
            <a:lvl5pPr lvl="4"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5pPr>
            <a:lvl6pPr lvl="5"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6pPr>
            <a:lvl7pPr lvl="6"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7pPr>
            <a:lvl8pPr lvl="7"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8pPr>
            <a:lvl9pPr lvl="8" rtl="0">
              <a:spcBef>
                <a:spcPts val="0"/>
              </a:spcBef>
              <a:spcAft>
                <a:spcPts val="0"/>
              </a:spcAft>
              <a:buClr>
                <a:schemeClr val="lt2"/>
              </a:buClr>
              <a:buSzPts val="3000"/>
              <a:buFont typeface="Audiowide"/>
              <a:buNone/>
              <a:defRPr sz="3000">
                <a:solidFill>
                  <a:schemeClr val="lt2"/>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7" r:id="rId8"/>
    <p:sldLayoutId id="2147483658" r:id="rId9"/>
    <p:sldLayoutId id="2147483659" r:id="rId10"/>
    <p:sldLayoutId id="2147483663" r:id="rId11"/>
    <p:sldLayoutId id="2147483667" r:id="rId12"/>
    <p:sldLayoutId id="2147483668" r:id="rId13"/>
    <p:sldLayoutId id="2147483669" r:id="rId14"/>
  </p:sldLayoutIdLst>
  <p:transition>
    <p:cover/>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3.jpe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4.sv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20.jp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4.sv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ctrTitle"/>
          </p:nvPr>
        </p:nvSpPr>
        <p:spPr>
          <a:xfrm>
            <a:off x="413125" y="629728"/>
            <a:ext cx="4297800" cy="2240222"/>
          </a:xfrm>
          <a:prstGeom prst="rect">
            <a:avLst/>
          </a:prstGeom>
        </p:spPr>
        <p:txBody>
          <a:bodyPr spcFirstLastPara="1" wrap="square" lIns="91425" tIns="91425" rIns="91425" bIns="91425" anchor="b" anchorCtr="0">
            <a:noAutofit/>
          </a:bodyPr>
          <a:lstStyle/>
          <a:p>
            <a:pPr lvl="0"/>
            <a:r>
              <a:rPr lang="en" dirty="0">
                <a:solidFill>
                  <a:schemeClr val="dk1"/>
                </a:solidFill>
              </a:rPr>
              <a:t>Smart Road </a:t>
            </a:r>
            <a:r>
              <a:rPr lang="en" dirty="0"/>
              <a:t>Management System</a:t>
            </a:r>
            <a:endParaRPr dirty="0">
              <a:solidFill>
                <a:schemeClr val="dk1"/>
              </a:solidFill>
            </a:endParaRPr>
          </a:p>
        </p:txBody>
      </p:sp>
      <p:pic>
        <p:nvPicPr>
          <p:cNvPr id="149" name="Google Shape;149;p27"/>
          <p:cNvPicPr preferRelativeResize="0"/>
          <p:nvPr/>
        </p:nvPicPr>
        <p:blipFill>
          <a:blip r:embed="rId3">
            <a:alphaModFix/>
          </a:blip>
          <a:stretch>
            <a:fillRect/>
          </a:stretch>
        </p:blipFill>
        <p:spPr>
          <a:xfrm>
            <a:off x="5618950" y="78378"/>
            <a:ext cx="2584525" cy="4214252"/>
          </a:xfrm>
          <a:prstGeom prst="rect">
            <a:avLst/>
          </a:prstGeom>
          <a:noFill/>
          <a:ln>
            <a:noFill/>
          </a:ln>
          <a:effectLst>
            <a:innerShdw blurRad="63500" dist="50800" dir="13500000">
              <a:prstClr val="black">
                <a:alpha val="0"/>
              </a:prstClr>
            </a:innerShdw>
            <a:reflection blurRad="6350" stA="50000" endA="300" endPos="20000" dir="5400000" sy="-100000" algn="bl" rotWithShape="0"/>
          </a:effectLst>
        </p:spPr>
      </p:pic>
      <p:sp>
        <p:nvSpPr>
          <p:cNvPr id="4" name="Google Shape;147;p27">
            <a:extLst>
              <a:ext uri="{FF2B5EF4-FFF2-40B4-BE49-F238E27FC236}">
                <a16:creationId xmlns:a16="http://schemas.microsoft.com/office/drawing/2014/main" id="{7CFA45D5-0932-E183-1AA7-B041B930CEFC}"/>
              </a:ext>
            </a:extLst>
          </p:cNvPr>
          <p:cNvSpPr txBox="1">
            <a:spLocks/>
          </p:cNvSpPr>
          <p:nvPr/>
        </p:nvSpPr>
        <p:spPr>
          <a:xfrm>
            <a:off x="960528" y="2713793"/>
            <a:ext cx="4297800" cy="2240222"/>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Audiowide"/>
              <a:buNone/>
              <a:defRPr sz="4000" b="0" i="0" u="none" strike="noStrike" cap="none">
                <a:solidFill>
                  <a:schemeClr val="lt2"/>
                </a:solidFill>
                <a:latin typeface="Audiowide"/>
                <a:ea typeface="Audiowide"/>
                <a:cs typeface="Audiowide"/>
                <a:sym typeface="Audiowide"/>
              </a:defRPr>
            </a:lvl1pPr>
            <a:lvl2pPr marR="0" lvl="1"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2pPr>
            <a:lvl3pPr marR="0" lvl="2"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3pPr>
            <a:lvl4pPr marR="0" lvl="3"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4pPr>
            <a:lvl5pPr marR="0" lvl="4"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5pPr>
            <a:lvl6pPr marR="0" lvl="5"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6pPr>
            <a:lvl7pPr marR="0" lvl="6"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7pPr>
            <a:lvl8pPr marR="0" lvl="7"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8pPr>
            <a:lvl9pPr marR="0" lvl="8" algn="ctr" rtl="0">
              <a:lnSpc>
                <a:spcPct val="100000"/>
              </a:lnSpc>
              <a:spcBef>
                <a:spcPts val="0"/>
              </a:spcBef>
              <a:spcAft>
                <a:spcPts val="0"/>
              </a:spcAft>
              <a:buClr>
                <a:srgbClr val="191919"/>
              </a:buClr>
              <a:buSzPts val="5200"/>
              <a:buFont typeface="Audiowide"/>
              <a:buNone/>
              <a:defRPr sz="5200" b="0" i="0" u="none" strike="noStrike" cap="none">
                <a:solidFill>
                  <a:srgbClr val="191919"/>
                </a:solidFill>
                <a:latin typeface="Audiowide"/>
                <a:ea typeface="Audiowide"/>
                <a:cs typeface="Audiowide"/>
                <a:sym typeface="Audiowide"/>
              </a:defRPr>
            </a:lvl9pPr>
          </a:lstStyle>
          <a:p>
            <a:r>
              <a:rPr lang="en-US" sz="1400" dirty="0"/>
              <a:t>Supervised By :</a:t>
            </a:r>
          </a:p>
          <a:p>
            <a:r>
              <a:rPr lang="en-US" sz="1400" dirty="0">
                <a:solidFill>
                  <a:schemeClr val="dk1"/>
                </a:solidFill>
              </a:rPr>
              <a:t>	DR. Wael Abbas</a:t>
            </a:r>
          </a:p>
        </p:txBody>
      </p:sp>
      <p:sp>
        <p:nvSpPr>
          <p:cNvPr id="6" name="Freeform 3">
            <a:extLst>
              <a:ext uri="{FF2B5EF4-FFF2-40B4-BE49-F238E27FC236}">
                <a16:creationId xmlns:a16="http://schemas.microsoft.com/office/drawing/2014/main" id="{BBB4A226-91AE-C777-DA3A-2C2091CECB61}"/>
              </a:ext>
            </a:extLst>
          </p:cNvPr>
          <p:cNvSpPr/>
          <p:nvPr/>
        </p:nvSpPr>
        <p:spPr>
          <a:xfrm>
            <a:off x="-7301571" y="-4245011"/>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4">
              <a:alphaModFix amt="18999"/>
              <a:duotone>
                <a:prstClr val="black"/>
                <a:schemeClr val="tx2">
                  <a:tint val="45000"/>
                  <a:satMod val="400000"/>
                </a:schemeClr>
              </a:duotone>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ar-EG" dirty="0"/>
          </a:p>
        </p:txBody>
      </p:sp>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fade">
                                      <p:cBhvr>
                                        <p:cTn id="7" dur="500"/>
                                        <p:tgtEl>
                                          <p:spTgt spid="14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149"/>
                                        </p:tgtEl>
                                        <p:attrNameLst>
                                          <p:attrName>style.visibility</p:attrName>
                                        </p:attrNameLst>
                                      </p:cBhvr>
                                      <p:to>
                                        <p:strVal val="visible"/>
                                      </p:to>
                                    </p:set>
                                    <p:animEffect transition="in" filter="fade">
                                      <p:cBhvr>
                                        <p:cTn id="13"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143959" y="62543"/>
            <a:ext cx="7704000" cy="572700"/>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algn="l"/>
            <a:r>
              <a:rPr lang="en-US" sz="2400" b="1" i="1" spc="417" dirty="0">
                <a:solidFill>
                  <a:schemeClr val="tx2"/>
                </a:solidFill>
                <a:latin typeface="Alata"/>
              </a:rPr>
              <a:t>Project Target (Solutions):</a:t>
            </a:r>
          </a:p>
        </p:txBody>
      </p:sp>
      <p:sp>
        <p:nvSpPr>
          <p:cNvPr id="2" name="Freeform 3">
            <a:extLst>
              <a:ext uri="{FF2B5EF4-FFF2-40B4-BE49-F238E27FC236}">
                <a16:creationId xmlns:a16="http://schemas.microsoft.com/office/drawing/2014/main" id="{19851F62-2665-503E-AAB8-65040E052AD9}"/>
              </a:ext>
            </a:extLst>
          </p:cNvPr>
          <p:cNvSpPr/>
          <p:nvPr/>
        </p:nvSpPr>
        <p:spPr>
          <a:xfrm>
            <a:off x="-1558571" y="857473"/>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80" name="TextBox 7">
            <a:extLst>
              <a:ext uri="{FF2B5EF4-FFF2-40B4-BE49-F238E27FC236}">
                <a16:creationId xmlns:a16="http://schemas.microsoft.com/office/drawing/2014/main" id="{7DEAC4EA-4F2D-46D7-B7AE-79A30E2D1736}"/>
              </a:ext>
            </a:extLst>
          </p:cNvPr>
          <p:cNvSpPr txBox="1">
            <a:spLocks/>
          </p:cNvSpPr>
          <p:nvPr/>
        </p:nvSpPr>
        <p:spPr>
          <a:xfrm>
            <a:off x="405536" y="857473"/>
            <a:ext cx="5071899" cy="1107996"/>
          </a:xfrm>
          <a:prstGeom prst="rect">
            <a:avLst/>
          </a:prstGeom>
          <a:noFill/>
          <a:ln>
            <a:noFill/>
          </a:ln>
          <a:effectLst>
            <a:outerShdw blurRad="50800" dist="38100" dir="2700000" algn="tl" rotWithShape="0">
              <a:schemeClr val="tx2">
                <a:alpha val="40000"/>
              </a:schemeClr>
            </a:outerShdw>
          </a:effectLst>
        </p:spPr>
        <p:txBody>
          <a:bodyPr spcFirstLastPara="1" wrap="square" lIns="0" tIns="0" rIns="0" bIns="0" rtlCol="0" anchor="t" anchorCtr="0">
            <a:sp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495300" indent="-342900">
              <a:spcBef>
                <a:spcPct val="0"/>
              </a:spcBef>
              <a:buClr>
                <a:schemeClr val="tx2"/>
              </a:buClr>
              <a:buSzPct val="80000"/>
              <a:buFont typeface="+mj-lt"/>
              <a:buAutoNum type="arabicParenR" startAt="3"/>
            </a:pPr>
            <a:r>
              <a:rPr lang="en-US" dirty="0">
                <a:solidFill>
                  <a:srgbClr val="FFFFFF"/>
                </a:solidFill>
                <a:latin typeface="Canva Sans"/>
              </a:rPr>
              <a:t>Employing affordable tools and devices offers cost-saving advantages, making it an attractive option for stakeholders or relevant authorities.</a:t>
            </a:r>
          </a:p>
        </p:txBody>
      </p:sp>
      <p:sp>
        <p:nvSpPr>
          <p:cNvPr id="3" name="Freeform 7">
            <a:extLst>
              <a:ext uri="{FF2B5EF4-FFF2-40B4-BE49-F238E27FC236}">
                <a16:creationId xmlns:a16="http://schemas.microsoft.com/office/drawing/2014/main" id="{19DDE627-212E-B2DE-1809-B2AD8A538C82}"/>
              </a:ext>
            </a:extLst>
          </p:cNvPr>
          <p:cNvSpPr/>
          <p:nvPr/>
        </p:nvSpPr>
        <p:spPr>
          <a:xfrm>
            <a:off x="6703860" y="1654679"/>
            <a:ext cx="1908699" cy="1798282"/>
          </a:xfrm>
          <a:custGeom>
            <a:avLst/>
            <a:gdLst/>
            <a:ahLst/>
            <a:cxnLst/>
            <a:rect l="l" t="t" r="r" b="b"/>
            <a:pathLst>
              <a:path w="5082746" h="5103158">
                <a:moveTo>
                  <a:pt x="0" y="0"/>
                </a:moveTo>
                <a:lnTo>
                  <a:pt x="5082746" y="0"/>
                </a:lnTo>
                <a:lnTo>
                  <a:pt x="5082746" y="5103158"/>
                </a:lnTo>
                <a:lnTo>
                  <a:pt x="0" y="5103158"/>
                </a:lnTo>
                <a:lnTo>
                  <a:pt x="0" y="0"/>
                </a:lnTo>
                <a:close/>
              </a:path>
            </a:pathLst>
          </a:custGeom>
          <a:blipFill>
            <a:blip r:embed="rId5"/>
            <a:stretch>
              <a:fillRect/>
            </a:stretch>
          </a:blipFill>
          <a:ln w="28575">
            <a:solidFill>
              <a:schemeClr val="tx2"/>
            </a:solidFill>
          </a:ln>
          <a:effectLst>
            <a:outerShdw blurRad="50800" dist="76200" dir="8100000" algn="tr" rotWithShape="0">
              <a:schemeClr val="tx1">
                <a:alpha val="40000"/>
              </a:schemeClr>
            </a:outerShdw>
          </a:effectLst>
        </p:spPr>
        <p:txBody>
          <a:bodyPr/>
          <a:lstStyle/>
          <a:p>
            <a:endParaRPr lang="ar-EG" dirty="0"/>
          </a:p>
        </p:txBody>
      </p:sp>
    </p:spTree>
    <p:extLst>
      <p:ext uri="{BB962C8B-B14F-4D97-AF65-F5344CB8AC3E}">
        <p14:creationId xmlns:p14="http://schemas.microsoft.com/office/powerpoint/2010/main" val="94931657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80"/>
                                        </p:tgtEl>
                                        <p:attrNameLst>
                                          <p:attrName>style.visibility</p:attrName>
                                        </p:attrNameLst>
                                      </p:cBhvr>
                                      <p:to>
                                        <p:strVal val="visible"/>
                                      </p:to>
                                    </p:set>
                                    <p:anim calcmode="lin" valueType="num">
                                      <p:cBhvr additive="base">
                                        <p:cTn id="7" dur="500" fill="hold"/>
                                        <p:tgtEl>
                                          <p:spTgt spid="180"/>
                                        </p:tgtEl>
                                        <p:attrNameLst>
                                          <p:attrName>ppt_x</p:attrName>
                                        </p:attrNameLst>
                                      </p:cBhvr>
                                      <p:tavLst>
                                        <p:tav tm="0">
                                          <p:val>
                                            <p:strVal val="#ppt_x"/>
                                          </p:val>
                                        </p:tav>
                                        <p:tav tm="100000">
                                          <p:val>
                                            <p:strVal val="#ppt_x"/>
                                          </p:val>
                                        </p:tav>
                                      </p:tavLst>
                                    </p:anim>
                                    <p:anim calcmode="lin" valueType="num">
                                      <p:cBhvr additive="base">
                                        <p:cTn id="8" dur="500" fill="hold"/>
                                        <p:tgtEl>
                                          <p:spTgt spid="18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143959" y="62543"/>
            <a:ext cx="7704000" cy="572700"/>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algn="l"/>
            <a:r>
              <a:rPr lang="en-US" sz="2400" b="1" i="1" spc="417" dirty="0">
                <a:solidFill>
                  <a:schemeClr val="tx2"/>
                </a:solidFill>
                <a:latin typeface="Alata"/>
              </a:rPr>
              <a:t>Project Target (Solutions):</a:t>
            </a:r>
          </a:p>
        </p:txBody>
      </p:sp>
      <p:sp>
        <p:nvSpPr>
          <p:cNvPr id="2" name="Freeform 3">
            <a:extLst>
              <a:ext uri="{FF2B5EF4-FFF2-40B4-BE49-F238E27FC236}">
                <a16:creationId xmlns:a16="http://schemas.microsoft.com/office/drawing/2014/main" id="{19851F62-2665-503E-AAB8-65040E052AD9}"/>
              </a:ext>
            </a:extLst>
          </p:cNvPr>
          <p:cNvSpPr/>
          <p:nvPr/>
        </p:nvSpPr>
        <p:spPr>
          <a:xfrm>
            <a:off x="6694895" y="-6469358"/>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80" name="TextBox 7">
            <a:extLst>
              <a:ext uri="{FF2B5EF4-FFF2-40B4-BE49-F238E27FC236}">
                <a16:creationId xmlns:a16="http://schemas.microsoft.com/office/drawing/2014/main" id="{7DEAC4EA-4F2D-46D7-B7AE-79A30E2D1736}"/>
              </a:ext>
            </a:extLst>
          </p:cNvPr>
          <p:cNvSpPr txBox="1">
            <a:spLocks/>
          </p:cNvSpPr>
          <p:nvPr/>
        </p:nvSpPr>
        <p:spPr>
          <a:xfrm>
            <a:off x="405536" y="857473"/>
            <a:ext cx="5071899" cy="830997"/>
          </a:xfrm>
          <a:prstGeom prst="rect">
            <a:avLst/>
          </a:prstGeom>
          <a:noFill/>
          <a:ln>
            <a:noFill/>
          </a:ln>
          <a:effectLst>
            <a:outerShdw blurRad="50800" dist="38100" dir="2700000" algn="tl" rotWithShape="0">
              <a:schemeClr val="tx2">
                <a:alpha val="40000"/>
              </a:schemeClr>
            </a:outerShdw>
          </a:effectLst>
        </p:spPr>
        <p:txBody>
          <a:bodyPr spcFirstLastPara="1" wrap="square" lIns="0" tIns="0" rIns="0" bIns="0" rtlCol="0" anchor="t" anchorCtr="0">
            <a:sp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495300" indent="-342900">
              <a:spcBef>
                <a:spcPct val="0"/>
              </a:spcBef>
              <a:buClr>
                <a:schemeClr val="tx2"/>
              </a:buClr>
              <a:buSzPct val="80000"/>
              <a:buFont typeface="+mj-lt"/>
              <a:buAutoNum type="arabicParenR" startAt="4"/>
            </a:pPr>
            <a:r>
              <a:rPr lang="en-US" dirty="0">
                <a:solidFill>
                  <a:srgbClr val="FFFFFF"/>
                </a:solidFill>
                <a:latin typeface="Canva Sans"/>
              </a:rPr>
              <a:t>Implementing an online payment system via electronic gateways aims to alleviate car congestion at gates.</a:t>
            </a:r>
          </a:p>
        </p:txBody>
      </p:sp>
      <p:sp>
        <p:nvSpPr>
          <p:cNvPr id="3" name="Freeform 7">
            <a:extLst>
              <a:ext uri="{FF2B5EF4-FFF2-40B4-BE49-F238E27FC236}">
                <a16:creationId xmlns:a16="http://schemas.microsoft.com/office/drawing/2014/main" id="{0E3628A4-7C16-1939-1B61-325BC1DA387E}"/>
              </a:ext>
            </a:extLst>
          </p:cNvPr>
          <p:cNvSpPr/>
          <p:nvPr/>
        </p:nvSpPr>
        <p:spPr>
          <a:xfrm>
            <a:off x="4437530" y="2102840"/>
            <a:ext cx="3988463" cy="2183187"/>
          </a:xfrm>
          <a:custGeom>
            <a:avLst/>
            <a:gdLst/>
            <a:ahLst/>
            <a:cxnLst/>
            <a:rect l="l" t="t" r="r" b="b"/>
            <a:pathLst>
              <a:path w="7857119" h="4910699">
                <a:moveTo>
                  <a:pt x="0" y="0"/>
                </a:moveTo>
                <a:lnTo>
                  <a:pt x="7857119" y="0"/>
                </a:lnTo>
                <a:lnTo>
                  <a:pt x="7857119" y="4910699"/>
                </a:lnTo>
                <a:lnTo>
                  <a:pt x="0" y="4910699"/>
                </a:lnTo>
                <a:lnTo>
                  <a:pt x="0" y="0"/>
                </a:lnTo>
                <a:close/>
              </a:path>
            </a:pathLst>
          </a:custGeom>
          <a:blipFill>
            <a:blip r:embed="rId5"/>
            <a:stretch>
              <a:fillRect/>
            </a:stretch>
          </a:blipFill>
          <a:ln w="38100">
            <a:solidFill>
              <a:schemeClr val="tx2"/>
            </a:solidFill>
          </a:ln>
          <a:effectLst>
            <a:outerShdw blurRad="50800" dist="76200" dir="8100000" algn="tr" rotWithShape="0">
              <a:schemeClr val="tx1">
                <a:alpha val="40000"/>
              </a:schemeClr>
            </a:outerShdw>
          </a:effectLst>
        </p:spPr>
      </p:sp>
    </p:spTree>
    <p:extLst>
      <p:ext uri="{BB962C8B-B14F-4D97-AF65-F5344CB8AC3E}">
        <p14:creationId xmlns:p14="http://schemas.microsoft.com/office/powerpoint/2010/main" val="17999665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0">
                                            <p:txEl>
                                              <p:pRg st="0" end="0"/>
                                            </p:txEl>
                                          </p:spTgt>
                                        </p:tgtEl>
                                        <p:attrNameLst>
                                          <p:attrName>style.visibility</p:attrName>
                                        </p:attrNameLst>
                                      </p:cBhvr>
                                      <p:to>
                                        <p:strVal val="visible"/>
                                      </p:to>
                                    </p:set>
                                    <p:animEffect transition="in" filter="fade">
                                      <p:cBhvr>
                                        <p:cTn id="7" dur="500"/>
                                        <p:tgtEl>
                                          <p:spTgt spid="180">
                                            <p:txEl>
                                              <p:pRg st="0" end="0"/>
                                            </p:txEl>
                                          </p:spTgt>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05" name="Freeform 3">
            <a:extLst>
              <a:ext uri="{FF2B5EF4-FFF2-40B4-BE49-F238E27FC236}">
                <a16:creationId xmlns:a16="http://schemas.microsoft.com/office/drawing/2014/main" id="{128CCB40-A02E-D881-F59C-9F36B90C2353}"/>
              </a:ext>
            </a:extLst>
          </p:cNvPr>
          <p:cNvSpPr/>
          <p:nvPr/>
        </p:nvSpPr>
        <p:spPr>
          <a:xfrm>
            <a:off x="3286029" y="1812416"/>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ar-EG" dirty="0"/>
          </a:p>
        </p:txBody>
      </p:sp>
      <p:sp>
        <p:nvSpPr>
          <p:cNvPr id="180" name="Google Shape;180;p30"/>
          <p:cNvSpPr txBox="1">
            <a:spLocks noGrp="1"/>
          </p:cNvSpPr>
          <p:nvPr>
            <p:ph type="title"/>
          </p:nvPr>
        </p:nvSpPr>
        <p:spPr>
          <a:xfrm>
            <a:off x="508065" y="188476"/>
            <a:ext cx="7152191" cy="5533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Software Development Phases </a:t>
            </a:r>
          </a:p>
        </p:txBody>
      </p:sp>
      <p:grpSp>
        <p:nvGrpSpPr>
          <p:cNvPr id="164" name="Group 5">
            <a:extLst>
              <a:ext uri="{FF2B5EF4-FFF2-40B4-BE49-F238E27FC236}">
                <a16:creationId xmlns:a16="http://schemas.microsoft.com/office/drawing/2014/main" id="{67F672B3-5296-B7D8-1A3A-755D46725697}"/>
              </a:ext>
            </a:extLst>
          </p:cNvPr>
          <p:cNvGrpSpPr/>
          <p:nvPr/>
        </p:nvGrpSpPr>
        <p:grpSpPr>
          <a:xfrm>
            <a:off x="2490416" y="1889137"/>
            <a:ext cx="1514054" cy="1542844"/>
            <a:chOff x="0" y="0"/>
            <a:chExt cx="3367440" cy="3369600"/>
          </a:xfrm>
        </p:grpSpPr>
        <p:sp>
          <p:nvSpPr>
            <p:cNvPr id="165" name="Freeform 6">
              <a:extLst>
                <a:ext uri="{FF2B5EF4-FFF2-40B4-BE49-F238E27FC236}">
                  <a16:creationId xmlns:a16="http://schemas.microsoft.com/office/drawing/2014/main" id="{D2C41B38-8ADE-E187-4C49-B50C79586FF5}"/>
                </a:ext>
              </a:extLst>
            </p:cNvPr>
            <p:cNvSpPr/>
            <p:nvPr/>
          </p:nvSpPr>
          <p:spPr>
            <a:xfrm>
              <a:off x="0" y="0"/>
              <a:ext cx="3367405" cy="3369564"/>
            </a:xfrm>
            <a:custGeom>
              <a:avLst/>
              <a:gdLst/>
              <a:ahLst/>
              <a:cxnLst/>
              <a:rect l="l" t="t" r="r" b="b"/>
              <a:pathLst>
                <a:path w="3367405" h="3369564">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solidFill>
              <a:srgbClr val="F2F4F5"/>
            </a:solidFill>
          </p:spPr>
        </p:sp>
      </p:grpSp>
      <p:grpSp>
        <p:nvGrpSpPr>
          <p:cNvPr id="170" name="Group 5">
            <a:extLst>
              <a:ext uri="{FF2B5EF4-FFF2-40B4-BE49-F238E27FC236}">
                <a16:creationId xmlns:a16="http://schemas.microsoft.com/office/drawing/2014/main" id="{862ED193-E916-222B-89D2-C5E224602A7F}"/>
              </a:ext>
            </a:extLst>
          </p:cNvPr>
          <p:cNvGrpSpPr/>
          <p:nvPr/>
        </p:nvGrpSpPr>
        <p:grpSpPr>
          <a:xfrm>
            <a:off x="4156902" y="1889153"/>
            <a:ext cx="1514054" cy="1542844"/>
            <a:chOff x="0" y="0"/>
            <a:chExt cx="3367440" cy="3369600"/>
          </a:xfrm>
        </p:grpSpPr>
        <p:sp>
          <p:nvSpPr>
            <p:cNvPr id="171" name="Freeform 6">
              <a:extLst>
                <a:ext uri="{FF2B5EF4-FFF2-40B4-BE49-F238E27FC236}">
                  <a16:creationId xmlns:a16="http://schemas.microsoft.com/office/drawing/2014/main" id="{F1B77A12-324E-D77C-6FB7-398B9687DAFF}"/>
                </a:ext>
              </a:extLst>
            </p:cNvPr>
            <p:cNvSpPr/>
            <p:nvPr/>
          </p:nvSpPr>
          <p:spPr>
            <a:xfrm>
              <a:off x="0" y="0"/>
              <a:ext cx="3367405" cy="3369564"/>
            </a:xfrm>
            <a:custGeom>
              <a:avLst/>
              <a:gdLst/>
              <a:ahLst/>
              <a:cxnLst/>
              <a:rect l="l" t="t" r="r" b="b"/>
              <a:pathLst>
                <a:path w="3367405" h="3369564">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solidFill>
              <a:srgbClr val="F2F4F5"/>
            </a:solidFill>
          </p:spPr>
        </p:sp>
      </p:grpSp>
      <p:grpSp>
        <p:nvGrpSpPr>
          <p:cNvPr id="172" name="Group 5">
            <a:extLst>
              <a:ext uri="{FF2B5EF4-FFF2-40B4-BE49-F238E27FC236}">
                <a16:creationId xmlns:a16="http://schemas.microsoft.com/office/drawing/2014/main" id="{B161803E-FD7F-5F78-8FD8-E3A8F66A8BA6}"/>
              </a:ext>
            </a:extLst>
          </p:cNvPr>
          <p:cNvGrpSpPr/>
          <p:nvPr/>
        </p:nvGrpSpPr>
        <p:grpSpPr>
          <a:xfrm>
            <a:off x="5823372" y="1889169"/>
            <a:ext cx="1514054" cy="1542844"/>
            <a:chOff x="0" y="0"/>
            <a:chExt cx="3367440" cy="3369600"/>
          </a:xfrm>
        </p:grpSpPr>
        <p:sp>
          <p:nvSpPr>
            <p:cNvPr id="173" name="Freeform 6">
              <a:extLst>
                <a:ext uri="{FF2B5EF4-FFF2-40B4-BE49-F238E27FC236}">
                  <a16:creationId xmlns:a16="http://schemas.microsoft.com/office/drawing/2014/main" id="{C40625A4-CB12-705F-DBBE-C67EEF27E023}"/>
                </a:ext>
              </a:extLst>
            </p:cNvPr>
            <p:cNvSpPr/>
            <p:nvPr/>
          </p:nvSpPr>
          <p:spPr>
            <a:xfrm>
              <a:off x="0" y="0"/>
              <a:ext cx="3367405" cy="3369564"/>
            </a:xfrm>
            <a:custGeom>
              <a:avLst/>
              <a:gdLst/>
              <a:ahLst/>
              <a:cxnLst/>
              <a:rect l="l" t="t" r="r" b="b"/>
              <a:pathLst>
                <a:path w="3367405" h="3369564">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solidFill>
              <a:srgbClr val="F2F4F5"/>
            </a:solidFill>
          </p:spPr>
        </p:sp>
      </p:grpSp>
      <p:grpSp>
        <p:nvGrpSpPr>
          <p:cNvPr id="174" name="Group 5">
            <a:extLst>
              <a:ext uri="{FF2B5EF4-FFF2-40B4-BE49-F238E27FC236}">
                <a16:creationId xmlns:a16="http://schemas.microsoft.com/office/drawing/2014/main" id="{2AAA6F53-A2B1-DFBD-D923-46E48D1EE8E3}"/>
              </a:ext>
            </a:extLst>
          </p:cNvPr>
          <p:cNvGrpSpPr/>
          <p:nvPr/>
        </p:nvGrpSpPr>
        <p:grpSpPr>
          <a:xfrm>
            <a:off x="7489826" y="1889169"/>
            <a:ext cx="1514054" cy="1542844"/>
            <a:chOff x="0" y="0"/>
            <a:chExt cx="3367440" cy="3369600"/>
          </a:xfrm>
        </p:grpSpPr>
        <p:sp>
          <p:nvSpPr>
            <p:cNvPr id="175" name="Freeform 6">
              <a:extLst>
                <a:ext uri="{FF2B5EF4-FFF2-40B4-BE49-F238E27FC236}">
                  <a16:creationId xmlns:a16="http://schemas.microsoft.com/office/drawing/2014/main" id="{394E6165-64AA-E45E-9841-BEAFA1B74B90}"/>
                </a:ext>
              </a:extLst>
            </p:cNvPr>
            <p:cNvSpPr/>
            <p:nvPr/>
          </p:nvSpPr>
          <p:spPr>
            <a:xfrm>
              <a:off x="0" y="0"/>
              <a:ext cx="3367405" cy="3369564"/>
            </a:xfrm>
            <a:custGeom>
              <a:avLst/>
              <a:gdLst/>
              <a:ahLst/>
              <a:cxnLst/>
              <a:rect l="l" t="t" r="r" b="b"/>
              <a:pathLst>
                <a:path w="3367405" h="3369564">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solidFill>
              <a:srgbClr val="F2F4F5"/>
            </a:solidFill>
          </p:spPr>
        </p:sp>
      </p:grpSp>
      <p:grpSp>
        <p:nvGrpSpPr>
          <p:cNvPr id="176" name="Group 5">
            <a:extLst>
              <a:ext uri="{FF2B5EF4-FFF2-40B4-BE49-F238E27FC236}">
                <a16:creationId xmlns:a16="http://schemas.microsoft.com/office/drawing/2014/main" id="{8624AAD9-7679-13E7-25E5-71E75530A49C}"/>
              </a:ext>
            </a:extLst>
          </p:cNvPr>
          <p:cNvGrpSpPr/>
          <p:nvPr/>
        </p:nvGrpSpPr>
        <p:grpSpPr>
          <a:xfrm>
            <a:off x="823930" y="1927258"/>
            <a:ext cx="1514054" cy="1542844"/>
            <a:chOff x="0" y="0"/>
            <a:chExt cx="3367440" cy="3369600"/>
          </a:xfrm>
        </p:grpSpPr>
        <p:sp>
          <p:nvSpPr>
            <p:cNvPr id="177" name="Freeform 6">
              <a:extLst>
                <a:ext uri="{FF2B5EF4-FFF2-40B4-BE49-F238E27FC236}">
                  <a16:creationId xmlns:a16="http://schemas.microsoft.com/office/drawing/2014/main" id="{A32C260A-44FD-BD1A-5998-3A390433B83D}"/>
                </a:ext>
              </a:extLst>
            </p:cNvPr>
            <p:cNvSpPr/>
            <p:nvPr/>
          </p:nvSpPr>
          <p:spPr>
            <a:xfrm>
              <a:off x="0" y="0"/>
              <a:ext cx="3367405" cy="3369564"/>
            </a:xfrm>
            <a:custGeom>
              <a:avLst/>
              <a:gdLst/>
              <a:ahLst/>
              <a:cxnLst/>
              <a:rect l="l" t="t" r="r" b="b"/>
              <a:pathLst>
                <a:path w="3367405" h="3369564">
                  <a:moveTo>
                    <a:pt x="0" y="1684782"/>
                  </a:moveTo>
                  <a:cubicBezTo>
                    <a:pt x="0" y="754253"/>
                    <a:pt x="753872" y="0"/>
                    <a:pt x="1683766" y="0"/>
                  </a:cubicBezTo>
                  <a:cubicBezTo>
                    <a:pt x="2613660" y="0"/>
                    <a:pt x="3367405" y="754253"/>
                    <a:pt x="3367405" y="1684782"/>
                  </a:cubicBezTo>
                  <a:cubicBezTo>
                    <a:pt x="3367405" y="2615311"/>
                    <a:pt x="2613660" y="3369564"/>
                    <a:pt x="1683766" y="3369564"/>
                  </a:cubicBezTo>
                  <a:cubicBezTo>
                    <a:pt x="753872" y="3369564"/>
                    <a:pt x="0" y="2615311"/>
                    <a:pt x="0" y="1684782"/>
                  </a:cubicBezTo>
                  <a:close/>
                </a:path>
              </a:pathLst>
            </a:custGeom>
            <a:solidFill>
              <a:srgbClr val="F2F4F5"/>
            </a:solidFill>
          </p:spPr>
        </p:sp>
      </p:grpSp>
      <p:grpSp>
        <p:nvGrpSpPr>
          <p:cNvPr id="178" name="Group 3">
            <a:extLst>
              <a:ext uri="{FF2B5EF4-FFF2-40B4-BE49-F238E27FC236}">
                <a16:creationId xmlns:a16="http://schemas.microsoft.com/office/drawing/2014/main" id="{B63739E0-3685-5E31-20DC-204B8133BB05}"/>
              </a:ext>
            </a:extLst>
          </p:cNvPr>
          <p:cNvGrpSpPr/>
          <p:nvPr/>
        </p:nvGrpSpPr>
        <p:grpSpPr>
          <a:xfrm>
            <a:off x="916879" y="1204449"/>
            <a:ext cx="2346958" cy="1233538"/>
            <a:chOff x="0" y="0"/>
            <a:chExt cx="4159440" cy="2311200"/>
          </a:xfrm>
        </p:grpSpPr>
        <p:sp>
          <p:nvSpPr>
            <p:cNvPr id="179" name="Freeform 4">
              <a:extLst>
                <a:ext uri="{FF2B5EF4-FFF2-40B4-BE49-F238E27FC236}">
                  <a16:creationId xmlns:a16="http://schemas.microsoft.com/office/drawing/2014/main" id="{C8178E2E-646E-931F-D5DD-AF1B6489670E}"/>
                </a:ext>
              </a:extLst>
            </p:cNvPr>
            <p:cNvSpPr/>
            <p:nvPr/>
          </p:nvSpPr>
          <p:spPr>
            <a:xfrm>
              <a:off x="0" y="0"/>
              <a:ext cx="4159377" cy="2311146"/>
            </a:xfrm>
            <a:custGeom>
              <a:avLst/>
              <a:gdLst/>
              <a:ahLst/>
              <a:cxnLst/>
              <a:rect l="l" t="t" r="r" b="b"/>
              <a:pathLst>
                <a:path w="4159377" h="2311146">
                  <a:moveTo>
                    <a:pt x="4159377" y="1243076"/>
                  </a:moveTo>
                  <a:cubicBezTo>
                    <a:pt x="3182874" y="1031875"/>
                    <a:pt x="3182874" y="1031875"/>
                    <a:pt x="3182874" y="1031875"/>
                  </a:cubicBezTo>
                  <a:cubicBezTo>
                    <a:pt x="3315462" y="905129"/>
                    <a:pt x="3315462" y="905129"/>
                    <a:pt x="3315462" y="905129"/>
                  </a:cubicBezTo>
                  <a:cubicBezTo>
                    <a:pt x="2959862" y="573278"/>
                    <a:pt x="2489581" y="374142"/>
                    <a:pt x="1965198" y="374142"/>
                  </a:cubicBezTo>
                  <a:cubicBezTo>
                    <a:pt x="886079" y="374142"/>
                    <a:pt x="12065" y="1237107"/>
                    <a:pt x="0" y="2311146"/>
                  </a:cubicBezTo>
                  <a:cubicBezTo>
                    <a:pt x="12065" y="1031875"/>
                    <a:pt x="1054989" y="0"/>
                    <a:pt x="2332863" y="0"/>
                  </a:cubicBezTo>
                  <a:cubicBezTo>
                    <a:pt x="2863342" y="0"/>
                    <a:pt x="3351657" y="175006"/>
                    <a:pt x="3743452" y="476758"/>
                  </a:cubicBezTo>
                  <a:cubicBezTo>
                    <a:pt x="3845941" y="374142"/>
                    <a:pt x="3845941" y="374142"/>
                    <a:pt x="3845941" y="374142"/>
                  </a:cubicBezTo>
                  <a:lnTo>
                    <a:pt x="4159377" y="1243076"/>
                  </a:ln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sp>
      </p:grpSp>
      <p:grpSp>
        <p:nvGrpSpPr>
          <p:cNvPr id="185" name="Group 9">
            <a:extLst>
              <a:ext uri="{FF2B5EF4-FFF2-40B4-BE49-F238E27FC236}">
                <a16:creationId xmlns:a16="http://schemas.microsoft.com/office/drawing/2014/main" id="{C891BEF5-149D-E5CC-3C3E-48690BADDE82}"/>
              </a:ext>
            </a:extLst>
          </p:cNvPr>
          <p:cNvGrpSpPr/>
          <p:nvPr/>
        </p:nvGrpSpPr>
        <p:grpSpPr>
          <a:xfrm rot="21277653">
            <a:off x="2743723" y="3007865"/>
            <a:ext cx="2346922" cy="1154700"/>
            <a:chOff x="0" y="0"/>
            <a:chExt cx="4165920" cy="2308320"/>
          </a:xfrm>
        </p:grpSpPr>
        <p:sp>
          <p:nvSpPr>
            <p:cNvPr id="186" name="Freeform 10">
              <a:extLst>
                <a:ext uri="{FF2B5EF4-FFF2-40B4-BE49-F238E27FC236}">
                  <a16:creationId xmlns:a16="http://schemas.microsoft.com/office/drawing/2014/main" id="{68B6C091-F2FD-4F3C-9AFD-EE7A625C88A1}"/>
                </a:ext>
              </a:extLst>
            </p:cNvPr>
            <p:cNvSpPr/>
            <p:nvPr/>
          </p:nvSpPr>
          <p:spPr>
            <a:xfrm>
              <a:off x="0" y="0"/>
              <a:ext cx="4165981" cy="2308352"/>
            </a:xfrm>
            <a:custGeom>
              <a:avLst/>
              <a:gdLst/>
              <a:ahLst/>
              <a:cxnLst/>
              <a:rect l="l" t="t" r="r" b="b"/>
              <a:pathLst>
                <a:path w="4165981" h="2308352">
                  <a:moveTo>
                    <a:pt x="4165981" y="1066800"/>
                  </a:moveTo>
                  <a:cubicBezTo>
                    <a:pt x="3189351" y="1271778"/>
                    <a:pt x="3189351" y="1271778"/>
                    <a:pt x="3189351" y="1271778"/>
                  </a:cubicBezTo>
                  <a:cubicBezTo>
                    <a:pt x="3315970" y="1404366"/>
                    <a:pt x="3315970" y="1404366"/>
                    <a:pt x="3315970" y="1404366"/>
                  </a:cubicBezTo>
                  <a:cubicBezTo>
                    <a:pt x="2966339" y="1735836"/>
                    <a:pt x="2489962" y="1934718"/>
                    <a:pt x="1971548" y="1934718"/>
                  </a:cubicBezTo>
                  <a:cubicBezTo>
                    <a:pt x="892302" y="1934591"/>
                    <a:pt x="18034" y="1072769"/>
                    <a:pt x="0" y="0"/>
                  </a:cubicBezTo>
                  <a:cubicBezTo>
                    <a:pt x="18034" y="1277747"/>
                    <a:pt x="1061085" y="2308352"/>
                    <a:pt x="2339213" y="2308352"/>
                  </a:cubicBezTo>
                  <a:cubicBezTo>
                    <a:pt x="2869692" y="2308352"/>
                    <a:pt x="3358134" y="2133600"/>
                    <a:pt x="3749929" y="1832229"/>
                  </a:cubicBezTo>
                  <a:cubicBezTo>
                    <a:pt x="3852418" y="1934718"/>
                    <a:pt x="3852418" y="1934718"/>
                    <a:pt x="3852418" y="1934718"/>
                  </a:cubicBezTo>
                  <a:lnTo>
                    <a:pt x="4165981" y="1066800"/>
                  </a:lnTo>
                  <a:close/>
                </a:path>
              </a:pathLst>
            </a:cu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sp>
      </p:grpSp>
      <p:grpSp>
        <p:nvGrpSpPr>
          <p:cNvPr id="191" name="Group 3">
            <a:extLst>
              <a:ext uri="{FF2B5EF4-FFF2-40B4-BE49-F238E27FC236}">
                <a16:creationId xmlns:a16="http://schemas.microsoft.com/office/drawing/2014/main" id="{8EBB5228-D743-14C1-3CC2-4F24A44E7448}"/>
              </a:ext>
            </a:extLst>
          </p:cNvPr>
          <p:cNvGrpSpPr/>
          <p:nvPr/>
        </p:nvGrpSpPr>
        <p:grpSpPr>
          <a:xfrm>
            <a:off x="4233433" y="1204449"/>
            <a:ext cx="2346958" cy="1233538"/>
            <a:chOff x="0" y="0"/>
            <a:chExt cx="4159440" cy="2311200"/>
          </a:xfrm>
        </p:grpSpPr>
        <p:sp>
          <p:nvSpPr>
            <p:cNvPr id="192" name="Freeform 4">
              <a:extLst>
                <a:ext uri="{FF2B5EF4-FFF2-40B4-BE49-F238E27FC236}">
                  <a16:creationId xmlns:a16="http://schemas.microsoft.com/office/drawing/2014/main" id="{BD317E4A-14DA-DFF4-941C-BB0FFF3CECD4}"/>
                </a:ext>
              </a:extLst>
            </p:cNvPr>
            <p:cNvSpPr/>
            <p:nvPr/>
          </p:nvSpPr>
          <p:spPr>
            <a:xfrm>
              <a:off x="0" y="0"/>
              <a:ext cx="4159377" cy="2311146"/>
            </a:xfrm>
            <a:custGeom>
              <a:avLst/>
              <a:gdLst/>
              <a:ahLst/>
              <a:cxnLst/>
              <a:rect l="l" t="t" r="r" b="b"/>
              <a:pathLst>
                <a:path w="4159377" h="2311146">
                  <a:moveTo>
                    <a:pt x="4159377" y="1243076"/>
                  </a:moveTo>
                  <a:cubicBezTo>
                    <a:pt x="3182874" y="1031875"/>
                    <a:pt x="3182874" y="1031875"/>
                    <a:pt x="3182874" y="1031875"/>
                  </a:cubicBezTo>
                  <a:cubicBezTo>
                    <a:pt x="3315462" y="905129"/>
                    <a:pt x="3315462" y="905129"/>
                    <a:pt x="3315462" y="905129"/>
                  </a:cubicBezTo>
                  <a:cubicBezTo>
                    <a:pt x="2959862" y="573278"/>
                    <a:pt x="2489581" y="374142"/>
                    <a:pt x="1965198" y="374142"/>
                  </a:cubicBezTo>
                  <a:cubicBezTo>
                    <a:pt x="886079" y="374142"/>
                    <a:pt x="12065" y="1237107"/>
                    <a:pt x="0" y="2311146"/>
                  </a:cubicBezTo>
                  <a:cubicBezTo>
                    <a:pt x="12065" y="1031875"/>
                    <a:pt x="1054989" y="0"/>
                    <a:pt x="2332863" y="0"/>
                  </a:cubicBezTo>
                  <a:cubicBezTo>
                    <a:pt x="2863342" y="0"/>
                    <a:pt x="3351657" y="175006"/>
                    <a:pt x="3743452" y="476758"/>
                  </a:cubicBezTo>
                  <a:cubicBezTo>
                    <a:pt x="3845941" y="374142"/>
                    <a:pt x="3845941" y="374142"/>
                    <a:pt x="3845941" y="374142"/>
                  </a:cubicBezTo>
                  <a:lnTo>
                    <a:pt x="4159377" y="1243076"/>
                  </a:ln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sp>
      </p:grpSp>
      <p:grpSp>
        <p:nvGrpSpPr>
          <p:cNvPr id="193" name="Group 9">
            <a:extLst>
              <a:ext uri="{FF2B5EF4-FFF2-40B4-BE49-F238E27FC236}">
                <a16:creationId xmlns:a16="http://schemas.microsoft.com/office/drawing/2014/main" id="{13526920-BAFC-33D4-0581-8890F1FB135D}"/>
              </a:ext>
            </a:extLst>
          </p:cNvPr>
          <p:cNvGrpSpPr/>
          <p:nvPr/>
        </p:nvGrpSpPr>
        <p:grpSpPr>
          <a:xfrm rot="21277653">
            <a:off x="6045014" y="3007869"/>
            <a:ext cx="2346922" cy="1154700"/>
            <a:chOff x="0" y="0"/>
            <a:chExt cx="4165920" cy="2308320"/>
          </a:xfrm>
        </p:grpSpPr>
        <p:sp>
          <p:nvSpPr>
            <p:cNvPr id="194" name="Freeform 10">
              <a:extLst>
                <a:ext uri="{FF2B5EF4-FFF2-40B4-BE49-F238E27FC236}">
                  <a16:creationId xmlns:a16="http://schemas.microsoft.com/office/drawing/2014/main" id="{1575D6B6-F3D9-0970-5537-0D92533D4C77}"/>
                </a:ext>
              </a:extLst>
            </p:cNvPr>
            <p:cNvSpPr/>
            <p:nvPr/>
          </p:nvSpPr>
          <p:spPr>
            <a:xfrm>
              <a:off x="0" y="0"/>
              <a:ext cx="4165981" cy="2308352"/>
            </a:xfrm>
            <a:custGeom>
              <a:avLst/>
              <a:gdLst/>
              <a:ahLst/>
              <a:cxnLst/>
              <a:rect l="l" t="t" r="r" b="b"/>
              <a:pathLst>
                <a:path w="4165981" h="2308352">
                  <a:moveTo>
                    <a:pt x="4165981" y="1066800"/>
                  </a:moveTo>
                  <a:cubicBezTo>
                    <a:pt x="3189351" y="1271778"/>
                    <a:pt x="3189351" y="1271778"/>
                    <a:pt x="3189351" y="1271778"/>
                  </a:cubicBezTo>
                  <a:cubicBezTo>
                    <a:pt x="3315970" y="1404366"/>
                    <a:pt x="3315970" y="1404366"/>
                    <a:pt x="3315970" y="1404366"/>
                  </a:cubicBezTo>
                  <a:cubicBezTo>
                    <a:pt x="2966339" y="1735836"/>
                    <a:pt x="2489962" y="1934718"/>
                    <a:pt x="1971548" y="1934718"/>
                  </a:cubicBezTo>
                  <a:cubicBezTo>
                    <a:pt x="892302" y="1934591"/>
                    <a:pt x="18034" y="1072769"/>
                    <a:pt x="0" y="0"/>
                  </a:cubicBezTo>
                  <a:cubicBezTo>
                    <a:pt x="18034" y="1277747"/>
                    <a:pt x="1061085" y="2308352"/>
                    <a:pt x="2339213" y="2308352"/>
                  </a:cubicBezTo>
                  <a:cubicBezTo>
                    <a:pt x="2869692" y="2308352"/>
                    <a:pt x="3358134" y="2133600"/>
                    <a:pt x="3749929" y="1832229"/>
                  </a:cubicBezTo>
                  <a:cubicBezTo>
                    <a:pt x="3852418" y="1934718"/>
                    <a:pt x="3852418" y="1934718"/>
                    <a:pt x="3852418" y="1934718"/>
                  </a:cubicBezTo>
                  <a:lnTo>
                    <a:pt x="4165981" y="1066800"/>
                  </a:lnTo>
                  <a:close/>
                </a:path>
              </a:pathLst>
            </a:cu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sp>
      </p:grpSp>
      <p:sp>
        <p:nvSpPr>
          <p:cNvPr id="195" name="Freeform 23">
            <a:extLst>
              <a:ext uri="{FF2B5EF4-FFF2-40B4-BE49-F238E27FC236}">
                <a16:creationId xmlns:a16="http://schemas.microsoft.com/office/drawing/2014/main" id="{DAFB6793-EEF5-B23C-01FF-A1C75AC5928A}"/>
              </a:ext>
            </a:extLst>
          </p:cNvPr>
          <p:cNvSpPr/>
          <p:nvPr/>
        </p:nvSpPr>
        <p:spPr>
          <a:xfrm>
            <a:off x="992243" y="1927258"/>
            <a:ext cx="1193834" cy="1151718"/>
          </a:xfrm>
          <a:custGeom>
            <a:avLst/>
            <a:gdLst/>
            <a:ahLst/>
            <a:cxnLst/>
            <a:rect l="l" t="t" r="r" b="b"/>
            <a:pathLst>
              <a:path w="2360259" h="2323760">
                <a:moveTo>
                  <a:pt x="0" y="0"/>
                </a:moveTo>
                <a:lnTo>
                  <a:pt x="2360259" y="0"/>
                </a:lnTo>
                <a:lnTo>
                  <a:pt x="2360259" y="2323761"/>
                </a:lnTo>
                <a:lnTo>
                  <a:pt x="0" y="2323761"/>
                </a:lnTo>
                <a:lnTo>
                  <a:pt x="0" y="0"/>
                </a:lnTo>
                <a:close/>
              </a:path>
            </a:pathLst>
          </a:custGeom>
          <a:blipFill>
            <a:blip r:embed="rId5"/>
            <a:stretch>
              <a:fillRect/>
            </a:stretch>
          </a:blipFill>
        </p:spPr>
        <p:txBody>
          <a:bodyPr/>
          <a:lstStyle/>
          <a:p>
            <a:endParaRPr lang="ar-EG" dirty="0"/>
          </a:p>
        </p:txBody>
      </p:sp>
      <p:sp>
        <p:nvSpPr>
          <p:cNvPr id="196" name="TextBox 28">
            <a:extLst>
              <a:ext uri="{FF2B5EF4-FFF2-40B4-BE49-F238E27FC236}">
                <a16:creationId xmlns:a16="http://schemas.microsoft.com/office/drawing/2014/main" id="{8AE9EF44-2600-1DEE-B1CD-6C15EC371512}"/>
              </a:ext>
            </a:extLst>
          </p:cNvPr>
          <p:cNvSpPr txBox="1"/>
          <p:nvPr/>
        </p:nvSpPr>
        <p:spPr>
          <a:xfrm>
            <a:off x="774275" y="2770061"/>
            <a:ext cx="1629771" cy="367921"/>
          </a:xfrm>
          <a:prstGeom prst="rect">
            <a:avLst/>
          </a:prstGeom>
        </p:spPr>
        <p:txBody>
          <a:bodyPr wrap="square" lIns="0" tIns="0" rIns="0" bIns="0" rtlCol="0" anchor="t">
            <a:spAutoFit/>
          </a:bodyPr>
          <a:lstStyle/>
          <a:p>
            <a:pPr marL="0" lvl="0" indent="0" algn="ctr">
              <a:lnSpc>
                <a:spcPts val="3383"/>
              </a:lnSpc>
            </a:pPr>
            <a:r>
              <a:rPr lang="en-US" spc="29" dirty="0">
                <a:solidFill>
                  <a:srgbClr val="191919"/>
                </a:solidFill>
                <a:latin typeface="Alata"/>
              </a:rPr>
              <a:t>User Interface </a:t>
            </a:r>
          </a:p>
        </p:txBody>
      </p:sp>
      <p:sp>
        <p:nvSpPr>
          <p:cNvPr id="197" name="Freeform 24">
            <a:extLst>
              <a:ext uri="{FF2B5EF4-FFF2-40B4-BE49-F238E27FC236}">
                <a16:creationId xmlns:a16="http://schemas.microsoft.com/office/drawing/2014/main" id="{7750A524-52D6-5263-EE4C-4E4919AA3334}"/>
              </a:ext>
            </a:extLst>
          </p:cNvPr>
          <p:cNvSpPr/>
          <p:nvPr/>
        </p:nvSpPr>
        <p:spPr>
          <a:xfrm>
            <a:off x="2815033" y="2066063"/>
            <a:ext cx="856308" cy="743789"/>
          </a:xfrm>
          <a:custGeom>
            <a:avLst/>
            <a:gdLst/>
            <a:ahLst/>
            <a:cxnLst/>
            <a:rect l="l" t="t" r="r" b="b"/>
            <a:pathLst>
              <a:path w="1281003" h="1315624">
                <a:moveTo>
                  <a:pt x="0" y="0"/>
                </a:moveTo>
                <a:lnTo>
                  <a:pt x="1281003" y="0"/>
                </a:lnTo>
                <a:lnTo>
                  <a:pt x="1281003" y="1315625"/>
                </a:lnTo>
                <a:lnTo>
                  <a:pt x="0" y="1315625"/>
                </a:lnTo>
                <a:lnTo>
                  <a:pt x="0" y="0"/>
                </a:lnTo>
                <a:close/>
              </a:path>
            </a:pathLst>
          </a:custGeom>
          <a:blipFill>
            <a:blip r:embed="rId6"/>
            <a:stretch>
              <a:fillRect/>
            </a:stretch>
          </a:blipFill>
        </p:spPr>
      </p:sp>
      <p:sp>
        <p:nvSpPr>
          <p:cNvPr id="198" name="TextBox 30">
            <a:extLst>
              <a:ext uri="{FF2B5EF4-FFF2-40B4-BE49-F238E27FC236}">
                <a16:creationId xmlns:a16="http://schemas.microsoft.com/office/drawing/2014/main" id="{C4AEA839-CE5E-B19F-3FDB-B6AD4A45FE74}"/>
              </a:ext>
            </a:extLst>
          </p:cNvPr>
          <p:cNvSpPr txBox="1"/>
          <p:nvPr/>
        </p:nvSpPr>
        <p:spPr>
          <a:xfrm>
            <a:off x="2275329" y="2713681"/>
            <a:ext cx="1935716" cy="373692"/>
          </a:xfrm>
          <a:prstGeom prst="rect">
            <a:avLst/>
          </a:prstGeom>
        </p:spPr>
        <p:txBody>
          <a:bodyPr lIns="0" tIns="0" rIns="0" bIns="0" rtlCol="0" anchor="t">
            <a:spAutoFit/>
          </a:bodyPr>
          <a:lstStyle/>
          <a:p>
            <a:pPr marL="0" lvl="0" indent="0" algn="ctr">
              <a:lnSpc>
                <a:spcPts val="3383"/>
              </a:lnSpc>
            </a:pPr>
            <a:r>
              <a:rPr lang="en-US" spc="29" dirty="0">
                <a:solidFill>
                  <a:srgbClr val="191919"/>
                </a:solidFill>
                <a:latin typeface="Alata"/>
              </a:rPr>
              <a:t>AI Systems</a:t>
            </a:r>
          </a:p>
        </p:txBody>
      </p:sp>
      <p:sp>
        <p:nvSpPr>
          <p:cNvPr id="199" name="Freeform 25">
            <a:extLst>
              <a:ext uri="{FF2B5EF4-FFF2-40B4-BE49-F238E27FC236}">
                <a16:creationId xmlns:a16="http://schemas.microsoft.com/office/drawing/2014/main" id="{5EC63CEA-A3A4-B4D7-D09F-4C57A83DEC4A}"/>
              </a:ext>
            </a:extLst>
          </p:cNvPr>
          <p:cNvSpPr/>
          <p:nvPr/>
        </p:nvSpPr>
        <p:spPr>
          <a:xfrm>
            <a:off x="4384393" y="1896474"/>
            <a:ext cx="1058231" cy="1069387"/>
          </a:xfrm>
          <a:custGeom>
            <a:avLst/>
            <a:gdLst/>
            <a:ahLst/>
            <a:cxnLst/>
            <a:rect l="l" t="t" r="r" b="b"/>
            <a:pathLst>
              <a:path w="2042656" h="2042656">
                <a:moveTo>
                  <a:pt x="0" y="0"/>
                </a:moveTo>
                <a:lnTo>
                  <a:pt x="2042656" y="0"/>
                </a:lnTo>
                <a:lnTo>
                  <a:pt x="2042656" y="2042656"/>
                </a:lnTo>
                <a:lnTo>
                  <a:pt x="0" y="2042656"/>
                </a:lnTo>
                <a:lnTo>
                  <a:pt x="0" y="0"/>
                </a:lnTo>
                <a:close/>
              </a:path>
            </a:pathLst>
          </a:custGeom>
          <a:blipFill>
            <a:blip r:embed="rId7"/>
            <a:stretch>
              <a:fillRect/>
            </a:stretch>
          </a:blipFill>
        </p:spPr>
      </p:sp>
      <p:sp>
        <p:nvSpPr>
          <p:cNvPr id="200" name="Freeform 26">
            <a:extLst>
              <a:ext uri="{FF2B5EF4-FFF2-40B4-BE49-F238E27FC236}">
                <a16:creationId xmlns:a16="http://schemas.microsoft.com/office/drawing/2014/main" id="{D6C2E000-BCB2-EA05-11A4-365BF425F771}"/>
              </a:ext>
            </a:extLst>
          </p:cNvPr>
          <p:cNvSpPr/>
          <p:nvPr/>
        </p:nvSpPr>
        <p:spPr>
          <a:xfrm>
            <a:off x="6220182" y="2066063"/>
            <a:ext cx="720346" cy="674665"/>
          </a:xfrm>
          <a:custGeom>
            <a:avLst/>
            <a:gdLst/>
            <a:ahLst/>
            <a:cxnLst/>
            <a:rect l="l" t="t" r="r" b="b"/>
            <a:pathLst>
              <a:path w="1383879" h="1383879">
                <a:moveTo>
                  <a:pt x="0" y="0"/>
                </a:moveTo>
                <a:lnTo>
                  <a:pt x="1383880" y="0"/>
                </a:lnTo>
                <a:lnTo>
                  <a:pt x="1383880" y="1383879"/>
                </a:lnTo>
                <a:lnTo>
                  <a:pt x="0" y="1383879"/>
                </a:lnTo>
                <a:lnTo>
                  <a:pt x="0" y="0"/>
                </a:lnTo>
                <a:close/>
              </a:path>
            </a:pathLst>
          </a:custGeom>
          <a:blipFill>
            <a:blip r:embed="rId8"/>
            <a:stretch>
              <a:fillRect/>
            </a:stretch>
          </a:blipFill>
        </p:spPr>
      </p:sp>
      <p:sp>
        <p:nvSpPr>
          <p:cNvPr id="201" name="Freeform 27">
            <a:extLst>
              <a:ext uri="{FF2B5EF4-FFF2-40B4-BE49-F238E27FC236}">
                <a16:creationId xmlns:a16="http://schemas.microsoft.com/office/drawing/2014/main" id="{FA531483-E73E-1C81-5673-04FDE959058C}"/>
              </a:ext>
            </a:extLst>
          </p:cNvPr>
          <p:cNvSpPr/>
          <p:nvPr/>
        </p:nvSpPr>
        <p:spPr>
          <a:xfrm>
            <a:off x="7838616" y="2069424"/>
            <a:ext cx="816458" cy="751206"/>
          </a:xfrm>
          <a:custGeom>
            <a:avLst/>
            <a:gdLst/>
            <a:ahLst/>
            <a:cxnLst/>
            <a:rect l="l" t="t" r="r" b="b"/>
            <a:pathLst>
              <a:path w="1459091" h="1459091">
                <a:moveTo>
                  <a:pt x="0" y="0"/>
                </a:moveTo>
                <a:lnTo>
                  <a:pt x="1459092" y="0"/>
                </a:lnTo>
                <a:lnTo>
                  <a:pt x="1459092" y="1459091"/>
                </a:lnTo>
                <a:lnTo>
                  <a:pt x="0" y="1459091"/>
                </a:lnTo>
                <a:lnTo>
                  <a:pt x="0" y="0"/>
                </a:lnTo>
                <a:close/>
              </a:path>
            </a:pathLst>
          </a:custGeom>
          <a:blipFill>
            <a:blip r:embed="rId9"/>
            <a:stretch>
              <a:fillRect/>
            </a:stretch>
          </a:blipFill>
        </p:spPr>
      </p:sp>
      <p:sp>
        <p:nvSpPr>
          <p:cNvPr id="202" name="TextBox 32">
            <a:extLst>
              <a:ext uri="{FF2B5EF4-FFF2-40B4-BE49-F238E27FC236}">
                <a16:creationId xmlns:a16="http://schemas.microsoft.com/office/drawing/2014/main" id="{5BF769E3-513E-8EF6-701B-63FF128DCD23}"/>
              </a:ext>
            </a:extLst>
          </p:cNvPr>
          <p:cNvSpPr txBox="1"/>
          <p:nvPr/>
        </p:nvSpPr>
        <p:spPr>
          <a:xfrm>
            <a:off x="5612497" y="2770061"/>
            <a:ext cx="1935716" cy="430887"/>
          </a:xfrm>
          <a:prstGeom prst="rect">
            <a:avLst/>
          </a:prstGeom>
        </p:spPr>
        <p:txBody>
          <a:bodyPr lIns="0" tIns="0" rIns="0" bIns="0" rtlCol="0" anchor="t">
            <a:spAutoFit/>
          </a:bodyPr>
          <a:lstStyle/>
          <a:p>
            <a:pPr marL="0" lvl="0" indent="0" algn="ctr"/>
            <a:r>
              <a:rPr lang="en-US" spc="29" dirty="0">
                <a:solidFill>
                  <a:srgbClr val="191919"/>
                </a:solidFill>
                <a:latin typeface="Alata"/>
              </a:rPr>
              <a:t>Notification</a:t>
            </a:r>
          </a:p>
          <a:p>
            <a:pPr marL="0" lvl="0" indent="0" algn="ctr"/>
            <a:r>
              <a:rPr lang="en-US" spc="29" dirty="0">
                <a:solidFill>
                  <a:srgbClr val="191919"/>
                </a:solidFill>
                <a:latin typeface="Alata"/>
              </a:rPr>
              <a:t> and alert</a:t>
            </a:r>
          </a:p>
        </p:txBody>
      </p:sp>
      <p:sp>
        <p:nvSpPr>
          <p:cNvPr id="203" name="TextBox 33">
            <a:extLst>
              <a:ext uri="{FF2B5EF4-FFF2-40B4-BE49-F238E27FC236}">
                <a16:creationId xmlns:a16="http://schemas.microsoft.com/office/drawing/2014/main" id="{C60EBF0E-ECDA-4BE4-7252-523C1E6B7967}"/>
              </a:ext>
            </a:extLst>
          </p:cNvPr>
          <p:cNvSpPr txBox="1"/>
          <p:nvPr/>
        </p:nvSpPr>
        <p:spPr>
          <a:xfrm>
            <a:off x="7278987" y="2838141"/>
            <a:ext cx="1935716" cy="215444"/>
          </a:xfrm>
          <a:prstGeom prst="rect">
            <a:avLst/>
          </a:prstGeom>
        </p:spPr>
        <p:txBody>
          <a:bodyPr lIns="0" tIns="0" rIns="0" bIns="0" rtlCol="0" anchor="t">
            <a:spAutoFit/>
          </a:bodyPr>
          <a:lstStyle/>
          <a:p>
            <a:pPr marL="0" lvl="0" indent="0" algn="ctr"/>
            <a:r>
              <a:rPr lang="en-US" spc="29" dirty="0">
                <a:solidFill>
                  <a:srgbClr val="191919"/>
                </a:solidFill>
                <a:latin typeface="Alata"/>
              </a:rPr>
              <a:t>testing software</a:t>
            </a:r>
          </a:p>
        </p:txBody>
      </p:sp>
      <p:sp>
        <p:nvSpPr>
          <p:cNvPr id="204" name="TextBox 31">
            <a:extLst>
              <a:ext uri="{FF2B5EF4-FFF2-40B4-BE49-F238E27FC236}">
                <a16:creationId xmlns:a16="http://schemas.microsoft.com/office/drawing/2014/main" id="{819FA326-D60E-846B-B5F6-F9BC60A382C6}"/>
              </a:ext>
            </a:extLst>
          </p:cNvPr>
          <p:cNvSpPr txBox="1"/>
          <p:nvPr/>
        </p:nvSpPr>
        <p:spPr>
          <a:xfrm>
            <a:off x="3839602" y="2945863"/>
            <a:ext cx="2157392" cy="215444"/>
          </a:xfrm>
          <a:prstGeom prst="rect">
            <a:avLst/>
          </a:prstGeom>
        </p:spPr>
        <p:txBody>
          <a:bodyPr lIns="0" tIns="0" rIns="0" bIns="0" rtlCol="0" anchor="t">
            <a:spAutoFit/>
          </a:bodyPr>
          <a:lstStyle/>
          <a:p>
            <a:pPr marL="0" lvl="0" indent="0" algn="ctr"/>
            <a:r>
              <a:rPr lang="en-US" spc="29" dirty="0">
                <a:solidFill>
                  <a:srgbClr val="191919"/>
                </a:solidFill>
                <a:latin typeface="Alata"/>
              </a:rPr>
              <a:t>Big Data</a:t>
            </a:r>
          </a:p>
        </p:txBody>
      </p:sp>
      <p:sp>
        <p:nvSpPr>
          <p:cNvPr id="206" name="Google Shape;323;p41">
            <a:extLst>
              <a:ext uri="{FF2B5EF4-FFF2-40B4-BE49-F238E27FC236}">
                <a16:creationId xmlns:a16="http://schemas.microsoft.com/office/drawing/2014/main" id="{88E129EC-89D2-3454-76C3-26EDA2C5ADFD}"/>
              </a:ext>
            </a:extLst>
          </p:cNvPr>
          <p:cNvSpPr txBox="1"/>
          <p:nvPr/>
        </p:nvSpPr>
        <p:spPr>
          <a:xfrm flipH="1">
            <a:off x="1131960" y="1630261"/>
            <a:ext cx="914400" cy="365700"/>
          </a:xfrm>
          <a:prstGeom prst="rect">
            <a:avLst/>
          </a:prstGeom>
          <a:noFill/>
          <a:ln>
            <a:noFill/>
          </a:ln>
          <a:effectLst>
            <a:outerShdw blurRad="57150" dist="19050" dir="5400000" algn="bl" rotWithShape="0">
              <a:schemeClr val="accent1">
                <a:alpha val="50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latin typeface="Audiowide"/>
                <a:ea typeface="Audiowide"/>
                <a:cs typeface="Audiowide"/>
                <a:sym typeface="Audiowide"/>
              </a:rPr>
              <a:t>1</a:t>
            </a:r>
            <a:r>
              <a:rPr lang="en" baseline="30000" dirty="0">
                <a:solidFill>
                  <a:schemeClr val="lt2"/>
                </a:solidFill>
                <a:latin typeface="Audiowide"/>
                <a:ea typeface="Audiowide"/>
                <a:cs typeface="Audiowide"/>
                <a:sym typeface="Audiowide"/>
              </a:rPr>
              <a:t>st</a:t>
            </a:r>
            <a:endParaRPr baseline="30000" dirty="0">
              <a:solidFill>
                <a:schemeClr val="lt2"/>
              </a:solidFill>
              <a:latin typeface="Audiowide"/>
              <a:ea typeface="Audiowide"/>
              <a:cs typeface="Audiowide"/>
              <a:sym typeface="Audiowide"/>
            </a:endParaRPr>
          </a:p>
        </p:txBody>
      </p:sp>
      <p:sp>
        <p:nvSpPr>
          <p:cNvPr id="207" name="Google Shape;324;p41">
            <a:extLst>
              <a:ext uri="{FF2B5EF4-FFF2-40B4-BE49-F238E27FC236}">
                <a16:creationId xmlns:a16="http://schemas.microsoft.com/office/drawing/2014/main" id="{2B72767F-F61A-4FC5-7E89-9E87CF7BB354}"/>
              </a:ext>
            </a:extLst>
          </p:cNvPr>
          <p:cNvSpPr txBox="1"/>
          <p:nvPr/>
        </p:nvSpPr>
        <p:spPr>
          <a:xfrm flipH="1">
            <a:off x="2785987" y="3435961"/>
            <a:ext cx="914400" cy="365700"/>
          </a:xfrm>
          <a:prstGeom prst="rect">
            <a:avLst/>
          </a:prstGeom>
          <a:noFill/>
          <a:ln>
            <a:noFill/>
          </a:ln>
          <a:effectLst>
            <a:outerShdw blurRad="57150" dist="19050" dir="5400000" algn="bl" rotWithShape="0">
              <a:schemeClr val="accent1">
                <a:alpha val="50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latin typeface="Audiowide"/>
                <a:ea typeface="Audiowide"/>
                <a:cs typeface="Audiowide"/>
                <a:sym typeface="Audiowide"/>
              </a:rPr>
              <a:t>2</a:t>
            </a:r>
            <a:r>
              <a:rPr lang="en" baseline="30000" dirty="0">
                <a:solidFill>
                  <a:schemeClr val="lt2"/>
                </a:solidFill>
                <a:latin typeface="Audiowide"/>
                <a:ea typeface="Audiowide"/>
                <a:cs typeface="Audiowide"/>
                <a:sym typeface="Audiowide"/>
              </a:rPr>
              <a:t>nd</a:t>
            </a:r>
            <a:endParaRPr baseline="30000" dirty="0">
              <a:solidFill>
                <a:schemeClr val="lt2"/>
              </a:solidFill>
              <a:latin typeface="Audiowide"/>
              <a:ea typeface="Audiowide"/>
              <a:cs typeface="Audiowide"/>
              <a:sym typeface="Audiowide"/>
            </a:endParaRPr>
          </a:p>
        </p:txBody>
      </p:sp>
      <p:sp>
        <p:nvSpPr>
          <p:cNvPr id="208" name="Google Shape;325;p41">
            <a:extLst>
              <a:ext uri="{FF2B5EF4-FFF2-40B4-BE49-F238E27FC236}">
                <a16:creationId xmlns:a16="http://schemas.microsoft.com/office/drawing/2014/main" id="{CC544D82-F592-B43D-4A81-B449BDF61231}"/>
              </a:ext>
            </a:extLst>
          </p:cNvPr>
          <p:cNvSpPr txBox="1"/>
          <p:nvPr/>
        </p:nvSpPr>
        <p:spPr>
          <a:xfrm flipH="1">
            <a:off x="4511166" y="1629566"/>
            <a:ext cx="914400" cy="365700"/>
          </a:xfrm>
          <a:prstGeom prst="rect">
            <a:avLst/>
          </a:prstGeom>
          <a:noFill/>
          <a:ln>
            <a:noFill/>
          </a:ln>
          <a:effectLst>
            <a:outerShdw blurRad="57150" dist="19050" dir="5400000" algn="bl" rotWithShape="0">
              <a:schemeClr val="accent1">
                <a:alpha val="50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latin typeface="Audiowide"/>
                <a:ea typeface="Audiowide"/>
                <a:cs typeface="Audiowide"/>
                <a:sym typeface="Audiowide"/>
              </a:rPr>
              <a:t>3</a:t>
            </a:r>
            <a:r>
              <a:rPr lang="en" baseline="30000" dirty="0">
                <a:solidFill>
                  <a:schemeClr val="lt2"/>
                </a:solidFill>
                <a:latin typeface="Audiowide"/>
                <a:ea typeface="Audiowide"/>
                <a:cs typeface="Audiowide"/>
                <a:sym typeface="Audiowide"/>
              </a:rPr>
              <a:t>rd</a:t>
            </a:r>
            <a:endParaRPr baseline="30000" dirty="0">
              <a:solidFill>
                <a:schemeClr val="lt2"/>
              </a:solidFill>
              <a:latin typeface="Audiowide"/>
              <a:ea typeface="Audiowide"/>
              <a:cs typeface="Audiowide"/>
              <a:sym typeface="Audiowide"/>
            </a:endParaRPr>
          </a:p>
        </p:txBody>
      </p:sp>
      <p:sp>
        <p:nvSpPr>
          <p:cNvPr id="209" name="Google Shape;326;p41">
            <a:extLst>
              <a:ext uri="{FF2B5EF4-FFF2-40B4-BE49-F238E27FC236}">
                <a16:creationId xmlns:a16="http://schemas.microsoft.com/office/drawing/2014/main" id="{48425AA6-DBEA-2991-68DB-7F0805D9F89C}"/>
              </a:ext>
            </a:extLst>
          </p:cNvPr>
          <p:cNvSpPr txBox="1"/>
          <p:nvPr/>
        </p:nvSpPr>
        <p:spPr>
          <a:xfrm flipH="1">
            <a:off x="6123155" y="3435961"/>
            <a:ext cx="914400" cy="365700"/>
          </a:xfrm>
          <a:prstGeom prst="rect">
            <a:avLst/>
          </a:prstGeom>
          <a:noFill/>
          <a:ln>
            <a:noFill/>
          </a:ln>
          <a:effectLst>
            <a:outerShdw blurRad="57150" dist="19050" dir="5400000" algn="bl" rotWithShape="0">
              <a:schemeClr val="accent1">
                <a:alpha val="50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latin typeface="Audiowide"/>
                <a:ea typeface="Audiowide"/>
                <a:cs typeface="Audiowide"/>
                <a:sym typeface="Audiowide"/>
              </a:rPr>
              <a:t>4</a:t>
            </a:r>
            <a:r>
              <a:rPr lang="en" baseline="30000">
                <a:solidFill>
                  <a:schemeClr val="lt2"/>
                </a:solidFill>
                <a:latin typeface="Audiowide"/>
                <a:ea typeface="Audiowide"/>
                <a:cs typeface="Audiowide"/>
                <a:sym typeface="Audiowide"/>
              </a:rPr>
              <a:t>th</a:t>
            </a:r>
            <a:endParaRPr baseline="30000" dirty="0">
              <a:solidFill>
                <a:schemeClr val="lt2"/>
              </a:solidFill>
              <a:latin typeface="Audiowide"/>
              <a:ea typeface="Audiowide"/>
              <a:cs typeface="Audiowide"/>
              <a:sym typeface="Audiowide"/>
            </a:endParaRPr>
          </a:p>
        </p:txBody>
      </p:sp>
      <p:sp>
        <p:nvSpPr>
          <p:cNvPr id="210" name="Google Shape;327;p41">
            <a:extLst>
              <a:ext uri="{FF2B5EF4-FFF2-40B4-BE49-F238E27FC236}">
                <a16:creationId xmlns:a16="http://schemas.microsoft.com/office/drawing/2014/main" id="{8478AD87-00F8-BCC3-71D3-013692966698}"/>
              </a:ext>
            </a:extLst>
          </p:cNvPr>
          <p:cNvSpPr txBox="1"/>
          <p:nvPr/>
        </p:nvSpPr>
        <p:spPr>
          <a:xfrm flipH="1">
            <a:off x="7789645" y="1523437"/>
            <a:ext cx="914400" cy="365700"/>
          </a:xfrm>
          <a:prstGeom prst="rect">
            <a:avLst/>
          </a:prstGeom>
          <a:noFill/>
          <a:ln>
            <a:noFill/>
          </a:ln>
          <a:effectLst>
            <a:outerShdw blurRad="57150" dist="19050" dir="5400000" algn="bl" rotWithShape="0">
              <a:schemeClr val="accent1">
                <a:alpha val="50000"/>
              </a:scheme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latin typeface="Audiowide"/>
                <a:ea typeface="Audiowide"/>
                <a:cs typeface="Audiowide"/>
                <a:sym typeface="Audiowide"/>
              </a:rPr>
              <a:t>5</a:t>
            </a:r>
            <a:r>
              <a:rPr lang="en" baseline="30000" dirty="0">
                <a:solidFill>
                  <a:schemeClr val="lt2"/>
                </a:solidFill>
                <a:latin typeface="Audiowide"/>
                <a:ea typeface="Audiowide"/>
                <a:cs typeface="Audiowide"/>
                <a:sym typeface="Audiowide"/>
              </a:rPr>
              <a:t>th</a:t>
            </a:r>
            <a:endParaRPr baseline="30000" dirty="0">
              <a:solidFill>
                <a:schemeClr val="lt2"/>
              </a:solidFill>
              <a:latin typeface="Audiowide"/>
              <a:ea typeface="Audiowide"/>
              <a:cs typeface="Audiowide"/>
              <a:sym typeface="Audiowide"/>
            </a:endParaRPr>
          </a:p>
        </p:txBody>
      </p:sp>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0"/>
                                        </p:tgtEl>
                                        <p:attrNameLst>
                                          <p:attrName>style.visibility</p:attrName>
                                        </p:attrNameLst>
                                      </p:cBhvr>
                                      <p:to>
                                        <p:strVal val="visible"/>
                                      </p:to>
                                    </p:set>
                                    <p:animEffect transition="in" filter="fade">
                                      <p:cBhvr>
                                        <p:cTn id="7" dur="1000"/>
                                        <p:tgtEl>
                                          <p:spTgt spid="180"/>
                                        </p:tgtEl>
                                      </p:cBhvr>
                                    </p:animEffect>
                                    <p:anim calcmode="lin" valueType="num">
                                      <p:cBhvr>
                                        <p:cTn id="8" dur="1000" fill="hold"/>
                                        <p:tgtEl>
                                          <p:spTgt spid="180"/>
                                        </p:tgtEl>
                                        <p:attrNameLst>
                                          <p:attrName>ppt_x</p:attrName>
                                        </p:attrNameLst>
                                      </p:cBhvr>
                                      <p:tavLst>
                                        <p:tav tm="0">
                                          <p:val>
                                            <p:strVal val="#ppt_x"/>
                                          </p:val>
                                        </p:tav>
                                        <p:tav tm="100000">
                                          <p:val>
                                            <p:strVal val="#ppt_x"/>
                                          </p:val>
                                        </p:tav>
                                      </p:tavLst>
                                    </p:anim>
                                    <p:anim calcmode="lin" valueType="num">
                                      <p:cBhvr>
                                        <p:cTn id="9" dur="1000" fill="hold"/>
                                        <p:tgtEl>
                                          <p:spTgt spid="18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06"/>
                                        </p:tgtEl>
                                        <p:attrNameLst>
                                          <p:attrName>style.visibility</p:attrName>
                                        </p:attrNameLst>
                                      </p:cBhvr>
                                      <p:to>
                                        <p:strVal val="visible"/>
                                      </p:to>
                                    </p:set>
                                    <p:animEffect transition="in" filter="fade">
                                      <p:cBhvr>
                                        <p:cTn id="13" dur="1000"/>
                                        <p:tgtEl>
                                          <p:spTgt spid="206"/>
                                        </p:tgtEl>
                                      </p:cBhvr>
                                    </p:animEffect>
                                    <p:anim calcmode="lin" valueType="num">
                                      <p:cBhvr>
                                        <p:cTn id="14" dur="1000" fill="hold"/>
                                        <p:tgtEl>
                                          <p:spTgt spid="206"/>
                                        </p:tgtEl>
                                        <p:attrNameLst>
                                          <p:attrName>ppt_x</p:attrName>
                                        </p:attrNameLst>
                                      </p:cBhvr>
                                      <p:tavLst>
                                        <p:tav tm="0">
                                          <p:val>
                                            <p:strVal val="#ppt_x"/>
                                          </p:val>
                                        </p:tav>
                                        <p:tav tm="100000">
                                          <p:val>
                                            <p:strVal val="#ppt_x"/>
                                          </p:val>
                                        </p:tav>
                                      </p:tavLst>
                                    </p:anim>
                                    <p:anim calcmode="lin" valueType="num">
                                      <p:cBhvr>
                                        <p:cTn id="15" dur="1000" fill="hold"/>
                                        <p:tgtEl>
                                          <p:spTgt spid="20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76"/>
                                        </p:tgtEl>
                                        <p:attrNameLst>
                                          <p:attrName>style.visibility</p:attrName>
                                        </p:attrNameLst>
                                      </p:cBhvr>
                                      <p:to>
                                        <p:strVal val="visible"/>
                                      </p:to>
                                    </p:set>
                                    <p:animEffect transition="in" filter="fade">
                                      <p:cBhvr>
                                        <p:cTn id="19" dur="1000"/>
                                        <p:tgtEl>
                                          <p:spTgt spid="176"/>
                                        </p:tgtEl>
                                      </p:cBhvr>
                                    </p:animEffect>
                                    <p:anim calcmode="lin" valueType="num">
                                      <p:cBhvr>
                                        <p:cTn id="20" dur="1000" fill="hold"/>
                                        <p:tgtEl>
                                          <p:spTgt spid="176"/>
                                        </p:tgtEl>
                                        <p:attrNameLst>
                                          <p:attrName>ppt_x</p:attrName>
                                        </p:attrNameLst>
                                      </p:cBhvr>
                                      <p:tavLst>
                                        <p:tav tm="0">
                                          <p:val>
                                            <p:strVal val="#ppt_x"/>
                                          </p:val>
                                        </p:tav>
                                        <p:tav tm="100000">
                                          <p:val>
                                            <p:strVal val="#ppt_x"/>
                                          </p:val>
                                        </p:tav>
                                      </p:tavLst>
                                    </p:anim>
                                    <p:anim calcmode="lin" valueType="num">
                                      <p:cBhvr>
                                        <p:cTn id="21" dur="1000" fill="hold"/>
                                        <p:tgtEl>
                                          <p:spTgt spid="17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95"/>
                                        </p:tgtEl>
                                        <p:attrNameLst>
                                          <p:attrName>style.visibility</p:attrName>
                                        </p:attrNameLst>
                                      </p:cBhvr>
                                      <p:to>
                                        <p:strVal val="visible"/>
                                      </p:to>
                                    </p:set>
                                    <p:animEffect transition="in" filter="fade">
                                      <p:cBhvr>
                                        <p:cTn id="24" dur="1000"/>
                                        <p:tgtEl>
                                          <p:spTgt spid="195"/>
                                        </p:tgtEl>
                                      </p:cBhvr>
                                    </p:animEffect>
                                    <p:anim calcmode="lin" valueType="num">
                                      <p:cBhvr>
                                        <p:cTn id="25" dur="1000" fill="hold"/>
                                        <p:tgtEl>
                                          <p:spTgt spid="195"/>
                                        </p:tgtEl>
                                        <p:attrNameLst>
                                          <p:attrName>ppt_x</p:attrName>
                                        </p:attrNameLst>
                                      </p:cBhvr>
                                      <p:tavLst>
                                        <p:tav tm="0">
                                          <p:val>
                                            <p:strVal val="#ppt_x"/>
                                          </p:val>
                                        </p:tav>
                                        <p:tav tm="100000">
                                          <p:val>
                                            <p:strVal val="#ppt_x"/>
                                          </p:val>
                                        </p:tav>
                                      </p:tavLst>
                                    </p:anim>
                                    <p:anim calcmode="lin" valueType="num">
                                      <p:cBhvr>
                                        <p:cTn id="26" dur="1000" fill="hold"/>
                                        <p:tgtEl>
                                          <p:spTgt spid="19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1000"/>
                                        <p:tgtEl>
                                          <p:spTgt spid="196"/>
                                        </p:tgtEl>
                                      </p:cBhvr>
                                    </p:animEffect>
                                    <p:anim calcmode="lin" valueType="num">
                                      <p:cBhvr>
                                        <p:cTn id="30" dur="1000" fill="hold"/>
                                        <p:tgtEl>
                                          <p:spTgt spid="196"/>
                                        </p:tgtEl>
                                        <p:attrNameLst>
                                          <p:attrName>ppt_x</p:attrName>
                                        </p:attrNameLst>
                                      </p:cBhvr>
                                      <p:tavLst>
                                        <p:tav tm="0">
                                          <p:val>
                                            <p:strVal val="#ppt_x"/>
                                          </p:val>
                                        </p:tav>
                                        <p:tav tm="100000">
                                          <p:val>
                                            <p:strVal val="#ppt_x"/>
                                          </p:val>
                                        </p:tav>
                                      </p:tavLst>
                                    </p:anim>
                                    <p:anim calcmode="lin" valueType="num">
                                      <p:cBhvr>
                                        <p:cTn id="31" dur="1000" fill="hold"/>
                                        <p:tgtEl>
                                          <p:spTgt spid="19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78"/>
                                        </p:tgtEl>
                                        <p:attrNameLst>
                                          <p:attrName>style.visibility</p:attrName>
                                        </p:attrNameLst>
                                      </p:cBhvr>
                                      <p:to>
                                        <p:strVal val="visible"/>
                                      </p:to>
                                    </p:set>
                                    <p:animEffect transition="in" filter="fade">
                                      <p:cBhvr>
                                        <p:cTn id="36" dur="500"/>
                                        <p:tgtEl>
                                          <p:spTgt spid="178"/>
                                        </p:tgtEl>
                                      </p:cBhvr>
                                    </p:animEffect>
                                  </p:childTnLst>
                                </p:cTn>
                              </p:par>
                            </p:childTnLst>
                          </p:cTn>
                        </p:par>
                        <p:par>
                          <p:cTn id="37" fill="hold">
                            <p:stCondLst>
                              <p:cond delay="500"/>
                            </p:stCondLst>
                            <p:childTnLst>
                              <p:par>
                                <p:cTn id="38" presetID="42" presetClass="entr" presetSubtype="0" fill="hold" grpId="0"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0"/>
                                        <p:tgtEl>
                                          <p:spTgt spid="207"/>
                                        </p:tgtEl>
                                      </p:cBhvr>
                                    </p:animEffect>
                                    <p:anim calcmode="lin" valueType="num">
                                      <p:cBhvr>
                                        <p:cTn id="41" dur="1000" fill="hold"/>
                                        <p:tgtEl>
                                          <p:spTgt spid="207"/>
                                        </p:tgtEl>
                                        <p:attrNameLst>
                                          <p:attrName>ppt_x</p:attrName>
                                        </p:attrNameLst>
                                      </p:cBhvr>
                                      <p:tavLst>
                                        <p:tav tm="0">
                                          <p:val>
                                            <p:strVal val="#ppt_x"/>
                                          </p:val>
                                        </p:tav>
                                        <p:tav tm="100000">
                                          <p:val>
                                            <p:strVal val="#ppt_x"/>
                                          </p:val>
                                        </p:tav>
                                      </p:tavLst>
                                    </p:anim>
                                    <p:anim calcmode="lin" valueType="num">
                                      <p:cBhvr>
                                        <p:cTn id="42" dur="1000" fill="hold"/>
                                        <p:tgtEl>
                                          <p:spTgt spid="207"/>
                                        </p:tgtEl>
                                        <p:attrNameLst>
                                          <p:attrName>ppt_y</p:attrName>
                                        </p:attrNameLst>
                                      </p:cBhvr>
                                      <p:tavLst>
                                        <p:tav tm="0">
                                          <p:val>
                                            <p:strVal val="#ppt_y+.1"/>
                                          </p:val>
                                        </p:tav>
                                        <p:tav tm="100000">
                                          <p:val>
                                            <p:strVal val="#ppt_y"/>
                                          </p:val>
                                        </p:tav>
                                      </p:tavLst>
                                    </p:anim>
                                  </p:childTnLst>
                                </p:cTn>
                              </p:par>
                            </p:childTnLst>
                          </p:cTn>
                        </p:par>
                        <p:par>
                          <p:cTn id="43" fill="hold">
                            <p:stCondLst>
                              <p:cond delay="1500"/>
                            </p:stCondLst>
                            <p:childTnLst>
                              <p:par>
                                <p:cTn id="44" presetID="42" presetClass="entr" presetSubtype="0" fill="hold" grpId="0" nodeType="afterEffect">
                                  <p:stCondLst>
                                    <p:cond delay="0"/>
                                  </p:stCondLst>
                                  <p:childTnLst>
                                    <p:set>
                                      <p:cBhvr>
                                        <p:cTn id="45" dur="1" fill="hold">
                                          <p:stCondLst>
                                            <p:cond delay="0"/>
                                          </p:stCondLst>
                                        </p:cTn>
                                        <p:tgtEl>
                                          <p:spTgt spid="198"/>
                                        </p:tgtEl>
                                        <p:attrNameLst>
                                          <p:attrName>style.visibility</p:attrName>
                                        </p:attrNameLst>
                                      </p:cBhvr>
                                      <p:to>
                                        <p:strVal val="visible"/>
                                      </p:to>
                                    </p:set>
                                    <p:animEffect transition="in" filter="fade">
                                      <p:cBhvr>
                                        <p:cTn id="46" dur="1000"/>
                                        <p:tgtEl>
                                          <p:spTgt spid="198"/>
                                        </p:tgtEl>
                                      </p:cBhvr>
                                    </p:animEffect>
                                    <p:anim calcmode="lin" valueType="num">
                                      <p:cBhvr>
                                        <p:cTn id="47" dur="1000" fill="hold"/>
                                        <p:tgtEl>
                                          <p:spTgt spid="198"/>
                                        </p:tgtEl>
                                        <p:attrNameLst>
                                          <p:attrName>ppt_x</p:attrName>
                                        </p:attrNameLst>
                                      </p:cBhvr>
                                      <p:tavLst>
                                        <p:tav tm="0">
                                          <p:val>
                                            <p:strVal val="#ppt_x"/>
                                          </p:val>
                                        </p:tav>
                                        <p:tav tm="100000">
                                          <p:val>
                                            <p:strVal val="#ppt_x"/>
                                          </p:val>
                                        </p:tav>
                                      </p:tavLst>
                                    </p:anim>
                                    <p:anim calcmode="lin" valueType="num">
                                      <p:cBhvr>
                                        <p:cTn id="48" dur="1000" fill="hold"/>
                                        <p:tgtEl>
                                          <p:spTgt spid="198"/>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64"/>
                                        </p:tgtEl>
                                        <p:attrNameLst>
                                          <p:attrName>style.visibility</p:attrName>
                                        </p:attrNameLst>
                                      </p:cBhvr>
                                      <p:to>
                                        <p:strVal val="visible"/>
                                      </p:to>
                                    </p:set>
                                    <p:animEffect transition="in" filter="fade">
                                      <p:cBhvr>
                                        <p:cTn id="51" dur="1000"/>
                                        <p:tgtEl>
                                          <p:spTgt spid="164"/>
                                        </p:tgtEl>
                                      </p:cBhvr>
                                    </p:animEffect>
                                    <p:anim calcmode="lin" valueType="num">
                                      <p:cBhvr>
                                        <p:cTn id="52" dur="1000" fill="hold"/>
                                        <p:tgtEl>
                                          <p:spTgt spid="164"/>
                                        </p:tgtEl>
                                        <p:attrNameLst>
                                          <p:attrName>ppt_x</p:attrName>
                                        </p:attrNameLst>
                                      </p:cBhvr>
                                      <p:tavLst>
                                        <p:tav tm="0">
                                          <p:val>
                                            <p:strVal val="#ppt_x"/>
                                          </p:val>
                                        </p:tav>
                                        <p:tav tm="100000">
                                          <p:val>
                                            <p:strVal val="#ppt_x"/>
                                          </p:val>
                                        </p:tav>
                                      </p:tavLst>
                                    </p:anim>
                                    <p:anim calcmode="lin" valueType="num">
                                      <p:cBhvr>
                                        <p:cTn id="53" dur="1000" fill="hold"/>
                                        <p:tgtEl>
                                          <p:spTgt spid="164"/>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197"/>
                                        </p:tgtEl>
                                        <p:attrNameLst>
                                          <p:attrName>style.visibility</p:attrName>
                                        </p:attrNameLst>
                                      </p:cBhvr>
                                      <p:to>
                                        <p:strVal val="visible"/>
                                      </p:to>
                                    </p:set>
                                    <p:animEffect transition="in" filter="fade">
                                      <p:cBhvr>
                                        <p:cTn id="56" dur="1000"/>
                                        <p:tgtEl>
                                          <p:spTgt spid="197"/>
                                        </p:tgtEl>
                                      </p:cBhvr>
                                    </p:animEffect>
                                    <p:anim calcmode="lin" valueType="num">
                                      <p:cBhvr>
                                        <p:cTn id="57" dur="1000" fill="hold"/>
                                        <p:tgtEl>
                                          <p:spTgt spid="197"/>
                                        </p:tgtEl>
                                        <p:attrNameLst>
                                          <p:attrName>ppt_x</p:attrName>
                                        </p:attrNameLst>
                                      </p:cBhvr>
                                      <p:tavLst>
                                        <p:tav tm="0">
                                          <p:val>
                                            <p:strVal val="#ppt_x"/>
                                          </p:val>
                                        </p:tav>
                                        <p:tav tm="100000">
                                          <p:val>
                                            <p:strVal val="#ppt_x"/>
                                          </p:val>
                                        </p:tav>
                                      </p:tavLst>
                                    </p:anim>
                                    <p:anim calcmode="lin" valueType="num">
                                      <p:cBhvr>
                                        <p:cTn id="58" dur="1000" fill="hold"/>
                                        <p:tgtEl>
                                          <p:spTgt spid="197"/>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85"/>
                                        </p:tgtEl>
                                        <p:attrNameLst>
                                          <p:attrName>style.visibility</p:attrName>
                                        </p:attrNameLst>
                                      </p:cBhvr>
                                      <p:to>
                                        <p:strVal val="visible"/>
                                      </p:to>
                                    </p:set>
                                    <p:animEffect transition="in" filter="fade">
                                      <p:cBhvr>
                                        <p:cTn id="63" dur="500"/>
                                        <p:tgtEl>
                                          <p:spTgt spid="185"/>
                                        </p:tgtEl>
                                      </p:cBhvr>
                                    </p:animEffect>
                                  </p:childTnLst>
                                </p:cTn>
                              </p:par>
                            </p:childTnLst>
                          </p:cTn>
                        </p:par>
                        <p:par>
                          <p:cTn id="64" fill="hold">
                            <p:stCondLst>
                              <p:cond delay="500"/>
                            </p:stCondLst>
                            <p:childTnLst>
                              <p:par>
                                <p:cTn id="65" presetID="42" presetClass="entr" presetSubtype="0" fill="hold" nodeType="afterEffect">
                                  <p:stCondLst>
                                    <p:cond delay="0"/>
                                  </p:stCondLst>
                                  <p:childTnLst>
                                    <p:set>
                                      <p:cBhvr>
                                        <p:cTn id="66" dur="1" fill="hold">
                                          <p:stCondLst>
                                            <p:cond delay="0"/>
                                          </p:stCondLst>
                                        </p:cTn>
                                        <p:tgtEl>
                                          <p:spTgt spid="199"/>
                                        </p:tgtEl>
                                        <p:attrNameLst>
                                          <p:attrName>style.visibility</p:attrName>
                                        </p:attrNameLst>
                                      </p:cBhvr>
                                      <p:to>
                                        <p:strVal val="visible"/>
                                      </p:to>
                                    </p:set>
                                    <p:animEffect transition="in" filter="fade">
                                      <p:cBhvr>
                                        <p:cTn id="67" dur="1000"/>
                                        <p:tgtEl>
                                          <p:spTgt spid="199"/>
                                        </p:tgtEl>
                                      </p:cBhvr>
                                    </p:animEffect>
                                    <p:anim calcmode="lin" valueType="num">
                                      <p:cBhvr>
                                        <p:cTn id="68" dur="1000" fill="hold"/>
                                        <p:tgtEl>
                                          <p:spTgt spid="199"/>
                                        </p:tgtEl>
                                        <p:attrNameLst>
                                          <p:attrName>ppt_x</p:attrName>
                                        </p:attrNameLst>
                                      </p:cBhvr>
                                      <p:tavLst>
                                        <p:tav tm="0">
                                          <p:val>
                                            <p:strVal val="#ppt_x"/>
                                          </p:val>
                                        </p:tav>
                                        <p:tav tm="100000">
                                          <p:val>
                                            <p:strVal val="#ppt_x"/>
                                          </p:val>
                                        </p:tav>
                                      </p:tavLst>
                                    </p:anim>
                                    <p:anim calcmode="lin" valueType="num">
                                      <p:cBhvr>
                                        <p:cTn id="69" dur="1000" fill="hold"/>
                                        <p:tgtEl>
                                          <p:spTgt spid="199"/>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04"/>
                                        </p:tgtEl>
                                        <p:attrNameLst>
                                          <p:attrName>style.visibility</p:attrName>
                                        </p:attrNameLst>
                                      </p:cBhvr>
                                      <p:to>
                                        <p:strVal val="visible"/>
                                      </p:to>
                                    </p:set>
                                    <p:animEffect transition="in" filter="fade">
                                      <p:cBhvr>
                                        <p:cTn id="72" dur="1000"/>
                                        <p:tgtEl>
                                          <p:spTgt spid="204"/>
                                        </p:tgtEl>
                                      </p:cBhvr>
                                    </p:animEffect>
                                    <p:anim calcmode="lin" valueType="num">
                                      <p:cBhvr>
                                        <p:cTn id="73" dur="1000" fill="hold"/>
                                        <p:tgtEl>
                                          <p:spTgt spid="204"/>
                                        </p:tgtEl>
                                        <p:attrNameLst>
                                          <p:attrName>ppt_x</p:attrName>
                                        </p:attrNameLst>
                                      </p:cBhvr>
                                      <p:tavLst>
                                        <p:tav tm="0">
                                          <p:val>
                                            <p:strVal val="#ppt_x"/>
                                          </p:val>
                                        </p:tav>
                                        <p:tav tm="100000">
                                          <p:val>
                                            <p:strVal val="#ppt_x"/>
                                          </p:val>
                                        </p:tav>
                                      </p:tavLst>
                                    </p:anim>
                                    <p:anim calcmode="lin" valueType="num">
                                      <p:cBhvr>
                                        <p:cTn id="74" dur="1000" fill="hold"/>
                                        <p:tgtEl>
                                          <p:spTgt spid="204"/>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170"/>
                                        </p:tgtEl>
                                        <p:attrNameLst>
                                          <p:attrName>style.visibility</p:attrName>
                                        </p:attrNameLst>
                                      </p:cBhvr>
                                      <p:to>
                                        <p:strVal val="visible"/>
                                      </p:to>
                                    </p:set>
                                    <p:animEffect transition="in" filter="fade">
                                      <p:cBhvr>
                                        <p:cTn id="77" dur="1000"/>
                                        <p:tgtEl>
                                          <p:spTgt spid="170"/>
                                        </p:tgtEl>
                                      </p:cBhvr>
                                    </p:animEffect>
                                    <p:anim calcmode="lin" valueType="num">
                                      <p:cBhvr>
                                        <p:cTn id="78" dur="1000" fill="hold"/>
                                        <p:tgtEl>
                                          <p:spTgt spid="170"/>
                                        </p:tgtEl>
                                        <p:attrNameLst>
                                          <p:attrName>ppt_x</p:attrName>
                                        </p:attrNameLst>
                                      </p:cBhvr>
                                      <p:tavLst>
                                        <p:tav tm="0">
                                          <p:val>
                                            <p:strVal val="#ppt_x"/>
                                          </p:val>
                                        </p:tav>
                                        <p:tav tm="100000">
                                          <p:val>
                                            <p:strVal val="#ppt_x"/>
                                          </p:val>
                                        </p:tav>
                                      </p:tavLst>
                                    </p:anim>
                                    <p:anim calcmode="lin" valueType="num">
                                      <p:cBhvr>
                                        <p:cTn id="79" dur="1000" fill="hold"/>
                                        <p:tgtEl>
                                          <p:spTgt spid="170"/>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191"/>
                                        </p:tgtEl>
                                        <p:attrNameLst>
                                          <p:attrName>style.visibility</p:attrName>
                                        </p:attrNameLst>
                                      </p:cBhvr>
                                      <p:to>
                                        <p:strVal val="visible"/>
                                      </p:to>
                                    </p:set>
                                    <p:animEffect transition="in" filter="fade">
                                      <p:cBhvr>
                                        <p:cTn id="84" dur="500"/>
                                        <p:tgtEl>
                                          <p:spTgt spid="191"/>
                                        </p:tgtEl>
                                      </p:cBhvr>
                                    </p:animEffect>
                                  </p:childTnLst>
                                </p:cTn>
                              </p:par>
                            </p:childTnLst>
                          </p:cTn>
                        </p:par>
                        <p:par>
                          <p:cTn id="85" fill="hold">
                            <p:stCondLst>
                              <p:cond delay="500"/>
                            </p:stCondLst>
                            <p:childTnLst>
                              <p:par>
                                <p:cTn id="86" presetID="42" presetClass="entr" presetSubtype="0" fill="hold" grpId="0" nodeType="afterEffect">
                                  <p:stCondLst>
                                    <p:cond delay="0"/>
                                  </p:stCondLst>
                                  <p:childTnLst>
                                    <p:set>
                                      <p:cBhvr>
                                        <p:cTn id="87" dur="1" fill="hold">
                                          <p:stCondLst>
                                            <p:cond delay="0"/>
                                          </p:stCondLst>
                                        </p:cTn>
                                        <p:tgtEl>
                                          <p:spTgt spid="202"/>
                                        </p:tgtEl>
                                        <p:attrNameLst>
                                          <p:attrName>style.visibility</p:attrName>
                                        </p:attrNameLst>
                                      </p:cBhvr>
                                      <p:to>
                                        <p:strVal val="visible"/>
                                      </p:to>
                                    </p:set>
                                    <p:animEffect transition="in" filter="fade">
                                      <p:cBhvr>
                                        <p:cTn id="88" dur="1000"/>
                                        <p:tgtEl>
                                          <p:spTgt spid="202"/>
                                        </p:tgtEl>
                                      </p:cBhvr>
                                    </p:animEffect>
                                    <p:anim calcmode="lin" valueType="num">
                                      <p:cBhvr>
                                        <p:cTn id="89" dur="1000" fill="hold"/>
                                        <p:tgtEl>
                                          <p:spTgt spid="202"/>
                                        </p:tgtEl>
                                        <p:attrNameLst>
                                          <p:attrName>ppt_x</p:attrName>
                                        </p:attrNameLst>
                                      </p:cBhvr>
                                      <p:tavLst>
                                        <p:tav tm="0">
                                          <p:val>
                                            <p:strVal val="#ppt_x"/>
                                          </p:val>
                                        </p:tav>
                                        <p:tav tm="100000">
                                          <p:val>
                                            <p:strVal val="#ppt_x"/>
                                          </p:val>
                                        </p:tav>
                                      </p:tavLst>
                                    </p:anim>
                                    <p:anim calcmode="lin" valueType="num">
                                      <p:cBhvr>
                                        <p:cTn id="90" dur="1000" fill="hold"/>
                                        <p:tgtEl>
                                          <p:spTgt spid="202"/>
                                        </p:tgtEl>
                                        <p:attrNameLst>
                                          <p:attrName>ppt_y</p:attrName>
                                        </p:attrNameLst>
                                      </p:cBhvr>
                                      <p:tavLst>
                                        <p:tav tm="0">
                                          <p:val>
                                            <p:strVal val="#ppt_y+.1"/>
                                          </p:val>
                                        </p:tav>
                                        <p:tav tm="100000">
                                          <p:val>
                                            <p:strVal val="#ppt_y"/>
                                          </p:val>
                                        </p:tav>
                                      </p:tavLst>
                                    </p:anim>
                                  </p:childTnLst>
                                </p:cTn>
                              </p:par>
                              <p:par>
                                <p:cTn id="91" presetID="42" presetClass="entr" presetSubtype="0" fill="hold" nodeType="withEffect">
                                  <p:stCondLst>
                                    <p:cond delay="0"/>
                                  </p:stCondLst>
                                  <p:childTnLst>
                                    <p:set>
                                      <p:cBhvr>
                                        <p:cTn id="92" dur="1" fill="hold">
                                          <p:stCondLst>
                                            <p:cond delay="0"/>
                                          </p:stCondLst>
                                        </p:cTn>
                                        <p:tgtEl>
                                          <p:spTgt spid="200"/>
                                        </p:tgtEl>
                                        <p:attrNameLst>
                                          <p:attrName>style.visibility</p:attrName>
                                        </p:attrNameLst>
                                      </p:cBhvr>
                                      <p:to>
                                        <p:strVal val="visible"/>
                                      </p:to>
                                    </p:set>
                                    <p:animEffect transition="in" filter="fade">
                                      <p:cBhvr>
                                        <p:cTn id="93" dur="1000"/>
                                        <p:tgtEl>
                                          <p:spTgt spid="200"/>
                                        </p:tgtEl>
                                      </p:cBhvr>
                                    </p:animEffect>
                                    <p:anim calcmode="lin" valueType="num">
                                      <p:cBhvr>
                                        <p:cTn id="94" dur="1000" fill="hold"/>
                                        <p:tgtEl>
                                          <p:spTgt spid="200"/>
                                        </p:tgtEl>
                                        <p:attrNameLst>
                                          <p:attrName>ppt_x</p:attrName>
                                        </p:attrNameLst>
                                      </p:cBhvr>
                                      <p:tavLst>
                                        <p:tav tm="0">
                                          <p:val>
                                            <p:strVal val="#ppt_x"/>
                                          </p:val>
                                        </p:tav>
                                        <p:tav tm="100000">
                                          <p:val>
                                            <p:strVal val="#ppt_x"/>
                                          </p:val>
                                        </p:tav>
                                      </p:tavLst>
                                    </p:anim>
                                    <p:anim calcmode="lin" valueType="num">
                                      <p:cBhvr>
                                        <p:cTn id="95" dur="1000" fill="hold"/>
                                        <p:tgtEl>
                                          <p:spTgt spid="200"/>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172"/>
                                        </p:tgtEl>
                                        <p:attrNameLst>
                                          <p:attrName>style.visibility</p:attrName>
                                        </p:attrNameLst>
                                      </p:cBhvr>
                                      <p:to>
                                        <p:strVal val="visible"/>
                                      </p:to>
                                    </p:set>
                                    <p:animEffect transition="in" filter="fade">
                                      <p:cBhvr>
                                        <p:cTn id="98" dur="1000"/>
                                        <p:tgtEl>
                                          <p:spTgt spid="172"/>
                                        </p:tgtEl>
                                      </p:cBhvr>
                                    </p:animEffect>
                                    <p:anim calcmode="lin" valueType="num">
                                      <p:cBhvr>
                                        <p:cTn id="99" dur="1000" fill="hold"/>
                                        <p:tgtEl>
                                          <p:spTgt spid="172"/>
                                        </p:tgtEl>
                                        <p:attrNameLst>
                                          <p:attrName>ppt_x</p:attrName>
                                        </p:attrNameLst>
                                      </p:cBhvr>
                                      <p:tavLst>
                                        <p:tav tm="0">
                                          <p:val>
                                            <p:strVal val="#ppt_x"/>
                                          </p:val>
                                        </p:tav>
                                        <p:tav tm="100000">
                                          <p:val>
                                            <p:strVal val="#ppt_x"/>
                                          </p:val>
                                        </p:tav>
                                      </p:tavLst>
                                    </p:anim>
                                    <p:anim calcmode="lin" valueType="num">
                                      <p:cBhvr>
                                        <p:cTn id="100" dur="1000" fill="hold"/>
                                        <p:tgtEl>
                                          <p:spTgt spid="172"/>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193"/>
                                        </p:tgtEl>
                                        <p:attrNameLst>
                                          <p:attrName>style.visibility</p:attrName>
                                        </p:attrNameLst>
                                      </p:cBhvr>
                                      <p:to>
                                        <p:strVal val="visible"/>
                                      </p:to>
                                    </p:set>
                                    <p:animEffect transition="in" filter="fade">
                                      <p:cBhvr>
                                        <p:cTn id="105" dur="500"/>
                                        <p:tgtEl>
                                          <p:spTgt spid="193"/>
                                        </p:tgtEl>
                                      </p:cBhvr>
                                    </p:animEffect>
                                  </p:childTnLst>
                                </p:cTn>
                              </p:par>
                            </p:childTnLst>
                          </p:cTn>
                        </p:par>
                        <p:par>
                          <p:cTn id="106" fill="hold">
                            <p:stCondLst>
                              <p:cond delay="500"/>
                            </p:stCondLst>
                            <p:childTnLst>
                              <p:par>
                                <p:cTn id="107" presetID="42" presetClass="entr" presetSubtype="0" fill="hold" nodeType="afterEffect">
                                  <p:stCondLst>
                                    <p:cond delay="0"/>
                                  </p:stCondLst>
                                  <p:childTnLst>
                                    <p:set>
                                      <p:cBhvr>
                                        <p:cTn id="108" dur="1" fill="hold">
                                          <p:stCondLst>
                                            <p:cond delay="0"/>
                                          </p:stCondLst>
                                        </p:cTn>
                                        <p:tgtEl>
                                          <p:spTgt spid="201"/>
                                        </p:tgtEl>
                                        <p:attrNameLst>
                                          <p:attrName>style.visibility</p:attrName>
                                        </p:attrNameLst>
                                      </p:cBhvr>
                                      <p:to>
                                        <p:strVal val="visible"/>
                                      </p:to>
                                    </p:set>
                                    <p:animEffect transition="in" filter="fade">
                                      <p:cBhvr>
                                        <p:cTn id="109" dur="1000"/>
                                        <p:tgtEl>
                                          <p:spTgt spid="201"/>
                                        </p:tgtEl>
                                      </p:cBhvr>
                                    </p:animEffect>
                                    <p:anim calcmode="lin" valueType="num">
                                      <p:cBhvr>
                                        <p:cTn id="110" dur="1000" fill="hold"/>
                                        <p:tgtEl>
                                          <p:spTgt spid="201"/>
                                        </p:tgtEl>
                                        <p:attrNameLst>
                                          <p:attrName>ppt_x</p:attrName>
                                        </p:attrNameLst>
                                      </p:cBhvr>
                                      <p:tavLst>
                                        <p:tav tm="0">
                                          <p:val>
                                            <p:strVal val="#ppt_x"/>
                                          </p:val>
                                        </p:tav>
                                        <p:tav tm="100000">
                                          <p:val>
                                            <p:strVal val="#ppt_x"/>
                                          </p:val>
                                        </p:tav>
                                      </p:tavLst>
                                    </p:anim>
                                    <p:anim calcmode="lin" valueType="num">
                                      <p:cBhvr>
                                        <p:cTn id="111" dur="1000" fill="hold"/>
                                        <p:tgtEl>
                                          <p:spTgt spid="201"/>
                                        </p:tgtEl>
                                        <p:attrNameLst>
                                          <p:attrName>ppt_y</p:attrName>
                                        </p:attrNameLst>
                                      </p:cBhvr>
                                      <p:tavLst>
                                        <p:tav tm="0">
                                          <p:val>
                                            <p:strVal val="#ppt_y+.1"/>
                                          </p:val>
                                        </p:tav>
                                        <p:tav tm="100000">
                                          <p:val>
                                            <p:strVal val="#ppt_y"/>
                                          </p:val>
                                        </p:tav>
                                      </p:tavLst>
                                    </p:anim>
                                  </p:childTnLst>
                                </p:cTn>
                              </p:par>
                              <p:par>
                                <p:cTn id="112" presetID="42" presetClass="entr" presetSubtype="0" fill="hold" nodeType="withEffect">
                                  <p:stCondLst>
                                    <p:cond delay="0"/>
                                  </p:stCondLst>
                                  <p:childTnLst>
                                    <p:set>
                                      <p:cBhvr>
                                        <p:cTn id="113" dur="1" fill="hold">
                                          <p:stCondLst>
                                            <p:cond delay="0"/>
                                          </p:stCondLst>
                                        </p:cTn>
                                        <p:tgtEl>
                                          <p:spTgt spid="174"/>
                                        </p:tgtEl>
                                        <p:attrNameLst>
                                          <p:attrName>style.visibility</p:attrName>
                                        </p:attrNameLst>
                                      </p:cBhvr>
                                      <p:to>
                                        <p:strVal val="visible"/>
                                      </p:to>
                                    </p:set>
                                    <p:animEffect transition="in" filter="fade">
                                      <p:cBhvr>
                                        <p:cTn id="114" dur="1000"/>
                                        <p:tgtEl>
                                          <p:spTgt spid="174"/>
                                        </p:tgtEl>
                                      </p:cBhvr>
                                    </p:animEffect>
                                    <p:anim calcmode="lin" valueType="num">
                                      <p:cBhvr>
                                        <p:cTn id="115" dur="1000" fill="hold"/>
                                        <p:tgtEl>
                                          <p:spTgt spid="174"/>
                                        </p:tgtEl>
                                        <p:attrNameLst>
                                          <p:attrName>ppt_x</p:attrName>
                                        </p:attrNameLst>
                                      </p:cBhvr>
                                      <p:tavLst>
                                        <p:tav tm="0">
                                          <p:val>
                                            <p:strVal val="#ppt_x"/>
                                          </p:val>
                                        </p:tav>
                                        <p:tav tm="100000">
                                          <p:val>
                                            <p:strVal val="#ppt_x"/>
                                          </p:val>
                                        </p:tav>
                                      </p:tavLst>
                                    </p:anim>
                                    <p:anim calcmode="lin" valueType="num">
                                      <p:cBhvr>
                                        <p:cTn id="116" dur="1000" fill="hold"/>
                                        <p:tgtEl>
                                          <p:spTgt spid="174"/>
                                        </p:tgtEl>
                                        <p:attrNameLst>
                                          <p:attrName>ppt_y</p:attrName>
                                        </p:attrNameLst>
                                      </p:cBhvr>
                                      <p:tavLst>
                                        <p:tav tm="0">
                                          <p:val>
                                            <p:strVal val="#ppt_y+.1"/>
                                          </p:val>
                                        </p:tav>
                                        <p:tav tm="100000">
                                          <p:val>
                                            <p:strVal val="#ppt_y"/>
                                          </p:val>
                                        </p:tav>
                                      </p:tavLst>
                                    </p:anim>
                                  </p:childTnLst>
                                </p:cTn>
                              </p:par>
                              <p:par>
                                <p:cTn id="117" presetID="42" presetClass="entr" presetSubtype="0" fill="hold" grpId="0" nodeType="withEffect">
                                  <p:stCondLst>
                                    <p:cond delay="0"/>
                                  </p:stCondLst>
                                  <p:childTnLst>
                                    <p:set>
                                      <p:cBhvr>
                                        <p:cTn id="118" dur="1" fill="hold">
                                          <p:stCondLst>
                                            <p:cond delay="0"/>
                                          </p:stCondLst>
                                        </p:cTn>
                                        <p:tgtEl>
                                          <p:spTgt spid="203"/>
                                        </p:tgtEl>
                                        <p:attrNameLst>
                                          <p:attrName>style.visibility</p:attrName>
                                        </p:attrNameLst>
                                      </p:cBhvr>
                                      <p:to>
                                        <p:strVal val="visible"/>
                                      </p:to>
                                    </p:set>
                                    <p:animEffect transition="in" filter="fade">
                                      <p:cBhvr>
                                        <p:cTn id="119" dur="1000"/>
                                        <p:tgtEl>
                                          <p:spTgt spid="203"/>
                                        </p:tgtEl>
                                      </p:cBhvr>
                                    </p:animEffect>
                                    <p:anim calcmode="lin" valueType="num">
                                      <p:cBhvr>
                                        <p:cTn id="120" dur="1000" fill="hold"/>
                                        <p:tgtEl>
                                          <p:spTgt spid="203"/>
                                        </p:tgtEl>
                                        <p:attrNameLst>
                                          <p:attrName>ppt_x</p:attrName>
                                        </p:attrNameLst>
                                      </p:cBhvr>
                                      <p:tavLst>
                                        <p:tav tm="0">
                                          <p:val>
                                            <p:strVal val="#ppt_x"/>
                                          </p:val>
                                        </p:tav>
                                        <p:tav tm="100000">
                                          <p:val>
                                            <p:strVal val="#ppt_x"/>
                                          </p:val>
                                        </p:tav>
                                      </p:tavLst>
                                    </p:anim>
                                    <p:anim calcmode="lin" valueType="num">
                                      <p:cBhvr>
                                        <p:cTn id="121" dur="1000" fill="hold"/>
                                        <p:tgtEl>
                                          <p:spTgt spid="203"/>
                                        </p:tgtEl>
                                        <p:attrNameLst>
                                          <p:attrName>ppt_y</p:attrName>
                                        </p:attrNameLst>
                                      </p:cBhvr>
                                      <p:tavLst>
                                        <p:tav tm="0">
                                          <p:val>
                                            <p:strVal val="#ppt_y+.1"/>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42" presetClass="entr" presetSubtype="0" fill="hold" grpId="0" nodeType="clickEffect">
                                  <p:stCondLst>
                                    <p:cond delay="0"/>
                                  </p:stCondLst>
                                  <p:childTnLst>
                                    <p:set>
                                      <p:cBhvr>
                                        <p:cTn id="125" dur="1" fill="hold">
                                          <p:stCondLst>
                                            <p:cond delay="0"/>
                                          </p:stCondLst>
                                        </p:cTn>
                                        <p:tgtEl>
                                          <p:spTgt spid="208"/>
                                        </p:tgtEl>
                                        <p:attrNameLst>
                                          <p:attrName>style.visibility</p:attrName>
                                        </p:attrNameLst>
                                      </p:cBhvr>
                                      <p:to>
                                        <p:strVal val="visible"/>
                                      </p:to>
                                    </p:set>
                                    <p:animEffect transition="in" filter="fade">
                                      <p:cBhvr>
                                        <p:cTn id="126" dur="1000"/>
                                        <p:tgtEl>
                                          <p:spTgt spid="208"/>
                                        </p:tgtEl>
                                      </p:cBhvr>
                                    </p:animEffect>
                                    <p:anim calcmode="lin" valueType="num">
                                      <p:cBhvr>
                                        <p:cTn id="127" dur="1000" fill="hold"/>
                                        <p:tgtEl>
                                          <p:spTgt spid="208"/>
                                        </p:tgtEl>
                                        <p:attrNameLst>
                                          <p:attrName>ppt_x</p:attrName>
                                        </p:attrNameLst>
                                      </p:cBhvr>
                                      <p:tavLst>
                                        <p:tav tm="0">
                                          <p:val>
                                            <p:strVal val="#ppt_x"/>
                                          </p:val>
                                        </p:tav>
                                        <p:tav tm="100000">
                                          <p:val>
                                            <p:strVal val="#ppt_x"/>
                                          </p:val>
                                        </p:tav>
                                      </p:tavLst>
                                    </p:anim>
                                    <p:anim calcmode="lin" valueType="num">
                                      <p:cBhvr>
                                        <p:cTn id="128" dur="1000" fill="hold"/>
                                        <p:tgtEl>
                                          <p:spTgt spid="2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p:bldP spid="195" grpId="0" animBg="1"/>
      <p:bldP spid="196" grpId="0"/>
      <p:bldP spid="198" grpId="0"/>
      <p:bldP spid="202" grpId="0"/>
      <p:bldP spid="203" grpId="0"/>
      <p:bldP spid="204" grpId="0"/>
      <p:bldP spid="206" grpId="0"/>
      <p:bldP spid="207" grpId="0"/>
      <p:bldP spid="20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20" name="Freeform 3">
            <a:extLst>
              <a:ext uri="{FF2B5EF4-FFF2-40B4-BE49-F238E27FC236}">
                <a16:creationId xmlns:a16="http://schemas.microsoft.com/office/drawing/2014/main" id="{0E5409FF-8C4D-C1B9-D6AD-18A54944E822}"/>
              </a:ext>
            </a:extLst>
          </p:cNvPr>
          <p:cNvSpPr/>
          <p:nvPr/>
        </p:nvSpPr>
        <p:spPr>
          <a:xfrm>
            <a:off x="5667853" y="-1513459"/>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21" name="Freeform 3">
            <a:extLst>
              <a:ext uri="{FF2B5EF4-FFF2-40B4-BE49-F238E27FC236}">
                <a16:creationId xmlns:a16="http://schemas.microsoft.com/office/drawing/2014/main" id="{14F9A61B-90B1-9BC9-0ED8-9749C0459AB4}"/>
              </a:ext>
            </a:extLst>
          </p:cNvPr>
          <p:cNvSpPr/>
          <p:nvPr/>
        </p:nvSpPr>
        <p:spPr>
          <a:xfrm>
            <a:off x="-1558571" y="857473"/>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87" name="Google Shape;187;p31"/>
          <p:cNvSpPr txBox="1">
            <a:spLocks noGrp="1"/>
          </p:cNvSpPr>
          <p:nvPr>
            <p:ph type="title"/>
          </p:nvPr>
        </p:nvSpPr>
        <p:spPr>
          <a:xfrm>
            <a:off x="340438" y="226870"/>
            <a:ext cx="5422008"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b="1" i="1" spc="300" dirty="0">
                <a:solidFill>
                  <a:schemeClr val="tx1"/>
                </a:solidFill>
                <a:latin typeface="Alata" panose="020B0604020202020204" charset="0"/>
                <a:ea typeface="Open Sans"/>
                <a:cs typeface="Open Sans"/>
                <a:sym typeface="Open Sans"/>
              </a:rPr>
              <a:t>System Architecture</a:t>
            </a:r>
          </a:p>
        </p:txBody>
      </p:sp>
      <p:pic>
        <p:nvPicPr>
          <p:cNvPr id="15" name="Picture 14" descr="A diagram of a machine learning&#10;&#10;Description automatically generated">
            <a:extLst>
              <a:ext uri="{FF2B5EF4-FFF2-40B4-BE49-F238E27FC236}">
                <a16:creationId xmlns:a16="http://schemas.microsoft.com/office/drawing/2014/main" id="{A201F65C-0E19-BBE9-C986-8E495FB59F43}"/>
              </a:ext>
            </a:extLst>
          </p:cNvPr>
          <p:cNvPicPr>
            <a:picLocks noChangeAspect="1"/>
          </p:cNvPicPr>
          <p:nvPr/>
        </p:nvPicPr>
        <p:blipFill rotWithShape="1">
          <a:blip r:embed="rId5">
            <a:extLst>
              <a:ext uri="{28A0092B-C50C-407E-A947-70E740481C1C}">
                <a14:useLocalDpi xmlns:a14="http://schemas.microsoft.com/office/drawing/2010/main" val="0"/>
              </a:ext>
            </a:extLst>
          </a:blip>
          <a:srcRect l="10176" r="9948"/>
          <a:stretch/>
        </p:blipFill>
        <p:spPr bwMode="auto">
          <a:xfrm>
            <a:off x="1622615" y="859955"/>
            <a:ext cx="7180947" cy="4203474"/>
          </a:xfrm>
          <a:prstGeom prst="rect">
            <a:avLst/>
          </a:prstGeom>
          <a:ln w="76200">
            <a:solidFill>
              <a:schemeClr val="tx2"/>
            </a:solidFill>
          </a:ln>
          <a:effectLst>
            <a:outerShdw blurRad="50800" dist="76200" algn="l" rotWithShape="0">
              <a:schemeClr val="tx1">
                <a:alpha val="40000"/>
              </a:schemeClr>
            </a:outerShdw>
          </a:effectLst>
          <a:extLst>
            <a:ext uri="{53640926-AAD7-44D8-BBD7-CCE9431645EC}">
              <a14:shadowObscured xmlns:a14="http://schemas.microsoft.com/office/drawing/2010/main"/>
            </a:ext>
          </a:extLst>
        </p:spPr>
      </p:pic>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1000"/>
                                        <p:tgtEl>
                                          <p:spTgt spid="187"/>
                                        </p:tgtEl>
                                      </p:cBhvr>
                                    </p:animEffect>
                                    <p:anim calcmode="lin" valueType="num">
                                      <p:cBhvr>
                                        <p:cTn id="8" dur="1000" fill="hold"/>
                                        <p:tgtEl>
                                          <p:spTgt spid="187"/>
                                        </p:tgtEl>
                                        <p:attrNameLst>
                                          <p:attrName>ppt_x</p:attrName>
                                        </p:attrNameLst>
                                      </p:cBhvr>
                                      <p:tavLst>
                                        <p:tav tm="0">
                                          <p:val>
                                            <p:strVal val="#ppt_x"/>
                                          </p:val>
                                        </p:tav>
                                        <p:tav tm="100000">
                                          <p:val>
                                            <p:strVal val="#ppt_x"/>
                                          </p:val>
                                        </p:tav>
                                      </p:tavLst>
                                    </p:anim>
                                    <p:anim calcmode="lin" valueType="num">
                                      <p:cBhvr>
                                        <p:cTn id="9" dur="1000" fill="hold"/>
                                        <p:tgtEl>
                                          <p:spTgt spid="18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3" name="Freeform 3">
            <a:extLst>
              <a:ext uri="{FF2B5EF4-FFF2-40B4-BE49-F238E27FC236}">
                <a16:creationId xmlns:a16="http://schemas.microsoft.com/office/drawing/2014/main" id="{8CDDE0A5-A9B9-9660-7D40-1D2C71395DA6}"/>
              </a:ext>
            </a:extLst>
          </p:cNvPr>
          <p:cNvSpPr/>
          <p:nvPr/>
        </p:nvSpPr>
        <p:spPr>
          <a:xfrm>
            <a:off x="-209165" y="1541053"/>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94" name="Google Shape;194;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System Tools</a:t>
            </a:r>
          </a:p>
        </p:txBody>
      </p:sp>
      <p:sp>
        <p:nvSpPr>
          <p:cNvPr id="196" name="Google Shape;196;p32"/>
          <p:cNvSpPr txBox="1">
            <a:spLocks noGrp="1"/>
          </p:cNvSpPr>
          <p:nvPr>
            <p:ph type="subTitle" idx="1"/>
          </p:nvPr>
        </p:nvSpPr>
        <p:spPr>
          <a:xfrm>
            <a:off x="1261543" y="2105585"/>
            <a:ext cx="5738347" cy="93232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is an open source, in-memory, NoSQL key/value store that is used primarily as an application cache or quick-response database</a:t>
            </a:r>
          </a:p>
        </p:txBody>
      </p:sp>
      <p:sp>
        <p:nvSpPr>
          <p:cNvPr id="3" name="TextBox 8">
            <a:extLst>
              <a:ext uri="{FF2B5EF4-FFF2-40B4-BE49-F238E27FC236}">
                <a16:creationId xmlns:a16="http://schemas.microsoft.com/office/drawing/2014/main" id="{0C1D8F51-037B-FA08-B675-B75C4C73D523}"/>
              </a:ext>
            </a:extLst>
          </p:cNvPr>
          <p:cNvSpPr txBox="1"/>
          <p:nvPr/>
        </p:nvSpPr>
        <p:spPr>
          <a:xfrm>
            <a:off x="1091453" y="1398725"/>
            <a:ext cx="11816874" cy="430887"/>
          </a:xfrm>
          <a:prstGeom prst="rect">
            <a:avLst/>
          </a:prstGeom>
          <a:effectLst>
            <a:outerShdw blurRad="50800" dist="76200" dir="8100000" algn="tr" rotWithShape="0">
              <a:schemeClr val="tx2">
                <a:alpha val="40000"/>
              </a:schemeClr>
            </a:outerShdw>
          </a:effectLst>
        </p:spPr>
        <p:txBody>
          <a:bodyPr lIns="0" tIns="0" rIns="0" bIns="0" rtlCol="0" anchor="t">
            <a:spAutoFit/>
          </a:bodyPr>
          <a:lstStyle/>
          <a:p>
            <a:pPr marL="0" lvl="0" indent="0" algn="l">
              <a:spcBef>
                <a:spcPct val="0"/>
              </a:spcBef>
            </a:pPr>
            <a:r>
              <a:rPr lang="en-US" sz="2800" dirty="0">
                <a:solidFill>
                  <a:schemeClr val="tx1"/>
                </a:solidFill>
                <a:latin typeface="Alata"/>
              </a:rPr>
              <a:t>Redis (NoSQL Database)</a:t>
            </a:r>
          </a:p>
        </p:txBody>
      </p:sp>
      <p:grpSp>
        <p:nvGrpSpPr>
          <p:cNvPr id="10" name="Group 4">
            <a:extLst>
              <a:ext uri="{FF2B5EF4-FFF2-40B4-BE49-F238E27FC236}">
                <a16:creationId xmlns:a16="http://schemas.microsoft.com/office/drawing/2014/main" id="{B5A5AFFA-E4ED-6C52-6148-8F207583DC34}"/>
              </a:ext>
            </a:extLst>
          </p:cNvPr>
          <p:cNvGrpSpPr>
            <a:grpSpLocks noChangeAspect="1"/>
          </p:cNvGrpSpPr>
          <p:nvPr/>
        </p:nvGrpSpPr>
        <p:grpSpPr>
          <a:xfrm>
            <a:off x="4130716" y="3037914"/>
            <a:ext cx="4786420" cy="1914568"/>
            <a:chOff x="0" y="0"/>
            <a:chExt cx="6350000" cy="2540000"/>
          </a:xfrm>
        </p:grpSpPr>
        <p:sp>
          <p:nvSpPr>
            <p:cNvPr id="11" name="Freeform 5">
              <a:extLst>
                <a:ext uri="{FF2B5EF4-FFF2-40B4-BE49-F238E27FC236}">
                  <a16:creationId xmlns:a16="http://schemas.microsoft.com/office/drawing/2014/main" id="{BAD277D4-0F49-CCBB-C242-281E9E602B1B}"/>
                </a:ext>
              </a:extLst>
            </p:cNvPr>
            <p:cNvSpPr/>
            <p:nvPr/>
          </p:nvSpPr>
          <p:spPr>
            <a:xfrm>
              <a:off x="0" y="0"/>
              <a:ext cx="6350000" cy="2540000"/>
            </a:xfrm>
            <a:custGeom>
              <a:avLst/>
              <a:gdLst/>
              <a:ahLst/>
              <a:cxnLst/>
              <a:rect l="l" t="t" r="r" b="b"/>
              <a:pathLst>
                <a:path w="6350000" h="2540000">
                  <a:moveTo>
                    <a:pt x="0" y="2159000"/>
                  </a:moveTo>
                  <a:lnTo>
                    <a:pt x="0" y="381000"/>
                  </a:lnTo>
                  <a:cubicBezTo>
                    <a:pt x="0" y="170180"/>
                    <a:pt x="170180" y="0"/>
                    <a:pt x="381000" y="0"/>
                  </a:cubicBezTo>
                  <a:lnTo>
                    <a:pt x="5969000" y="0"/>
                  </a:lnTo>
                  <a:cubicBezTo>
                    <a:pt x="6179820" y="0"/>
                    <a:pt x="6350000" y="170180"/>
                    <a:pt x="6350000" y="381000"/>
                  </a:cubicBezTo>
                  <a:lnTo>
                    <a:pt x="6350000" y="2159000"/>
                  </a:lnTo>
                  <a:cubicBezTo>
                    <a:pt x="6350000" y="2369820"/>
                    <a:pt x="6179820" y="2540000"/>
                    <a:pt x="5969000" y="2540000"/>
                  </a:cubicBezTo>
                  <a:lnTo>
                    <a:pt x="381000" y="2540000"/>
                  </a:lnTo>
                  <a:cubicBezTo>
                    <a:pt x="170180" y="2540000"/>
                    <a:pt x="0" y="2369820"/>
                    <a:pt x="0" y="2159000"/>
                  </a:cubicBezTo>
                  <a:close/>
                </a:path>
              </a:pathLst>
            </a:custGeom>
            <a:blipFill>
              <a:blip r:embed="rId5"/>
              <a:stretch>
                <a:fillRect l="-8778" r="-8778"/>
              </a:stretch>
            </a:blipFill>
            <a:effectLst>
              <a:outerShdw blurRad="50800" dist="63500" dir="8100000" algn="tr" rotWithShape="0">
                <a:schemeClr val="tx2">
                  <a:alpha val="40000"/>
                </a:schemeClr>
              </a:outerShdw>
            </a:effectLst>
          </p:spPr>
          <p:txBody>
            <a:bodyPr/>
            <a:lstStyle/>
            <a:p>
              <a:endParaRPr lang="ar-EG" dirty="0"/>
            </a:p>
          </p:txBody>
        </p:sp>
        <p:sp>
          <p:nvSpPr>
            <p:cNvPr id="12" name="Freeform 6">
              <a:extLst>
                <a:ext uri="{FF2B5EF4-FFF2-40B4-BE49-F238E27FC236}">
                  <a16:creationId xmlns:a16="http://schemas.microsoft.com/office/drawing/2014/main" id="{DB00B4D7-E242-707D-C419-8384B653A67D}"/>
                </a:ext>
              </a:extLst>
            </p:cNvPr>
            <p:cNvSpPr/>
            <p:nvPr/>
          </p:nvSpPr>
          <p:spPr>
            <a:xfrm>
              <a:off x="0" y="0"/>
              <a:ext cx="6350000" cy="2540000"/>
            </a:xfrm>
            <a:custGeom>
              <a:avLst/>
              <a:gdLst/>
              <a:ahLst/>
              <a:cxnLst/>
              <a:rect l="l" t="t" r="r" b="b"/>
              <a:pathLst>
                <a:path w="6350000" h="2540000">
                  <a:moveTo>
                    <a:pt x="5969000" y="19050"/>
                  </a:moveTo>
                  <a:cubicBezTo>
                    <a:pt x="6168390" y="19050"/>
                    <a:pt x="6330950" y="181610"/>
                    <a:pt x="6330950" y="381000"/>
                  </a:cubicBezTo>
                  <a:lnTo>
                    <a:pt x="6330950" y="2159000"/>
                  </a:lnTo>
                  <a:cubicBezTo>
                    <a:pt x="6330950" y="2358390"/>
                    <a:pt x="6168390" y="2520950"/>
                    <a:pt x="5969000" y="2520950"/>
                  </a:cubicBezTo>
                  <a:lnTo>
                    <a:pt x="381000" y="2520950"/>
                  </a:lnTo>
                  <a:cubicBezTo>
                    <a:pt x="181610" y="2520950"/>
                    <a:pt x="19050" y="2358390"/>
                    <a:pt x="19050" y="2159000"/>
                  </a:cubicBezTo>
                  <a:lnTo>
                    <a:pt x="19050" y="381000"/>
                  </a:lnTo>
                  <a:cubicBezTo>
                    <a:pt x="19050" y="181610"/>
                    <a:pt x="181610" y="19050"/>
                    <a:pt x="381000" y="19050"/>
                  </a:cubicBezTo>
                  <a:lnTo>
                    <a:pt x="5969000" y="19050"/>
                  </a:lnTo>
                  <a:moveTo>
                    <a:pt x="5969000" y="0"/>
                  </a:moveTo>
                  <a:lnTo>
                    <a:pt x="381000" y="0"/>
                  </a:lnTo>
                  <a:cubicBezTo>
                    <a:pt x="170180" y="0"/>
                    <a:pt x="0" y="170180"/>
                    <a:pt x="0" y="381000"/>
                  </a:cubicBezTo>
                  <a:lnTo>
                    <a:pt x="0" y="2159000"/>
                  </a:lnTo>
                  <a:cubicBezTo>
                    <a:pt x="0" y="2369820"/>
                    <a:pt x="170180" y="2540000"/>
                    <a:pt x="381000" y="2540000"/>
                  </a:cubicBezTo>
                  <a:lnTo>
                    <a:pt x="5969000" y="2540000"/>
                  </a:lnTo>
                  <a:cubicBezTo>
                    <a:pt x="6179820" y="2540000"/>
                    <a:pt x="6350000" y="2369820"/>
                    <a:pt x="6350000" y="2159000"/>
                  </a:cubicBezTo>
                  <a:lnTo>
                    <a:pt x="6350000" y="381000"/>
                  </a:lnTo>
                  <a:cubicBezTo>
                    <a:pt x="6350000" y="170180"/>
                    <a:pt x="6179820" y="0"/>
                    <a:pt x="5969000" y="0"/>
                  </a:cubicBezTo>
                  <a:lnTo>
                    <a:pt x="5969000" y="0"/>
                  </a:lnTo>
                  <a:close/>
                </a:path>
              </a:pathLst>
            </a:custGeom>
            <a:solidFill>
              <a:srgbClr val="B4B7BF"/>
            </a:solidFill>
          </p:spPr>
        </p:sp>
      </p:grpSp>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000"/>
                                        <p:tgtEl>
                                          <p:spTgt spid="194"/>
                                        </p:tgtEl>
                                      </p:cBhvr>
                                    </p:animEffect>
                                    <p:anim calcmode="lin" valueType="num">
                                      <p:cBhvr>
                                        <p:cTn id="8" dur="1000" fill="hold"/>
                                        <p:tgtEl>
                                          <p:spTgt spid="194"/>
                                        </p:tgtEl>
                                        <p:attrNameLst>
                                          <p:attrName>ppt_x</p:attrName>
                                        </p:attrNameLst>
                                      </p:cBhvr>
                                      <p:tavLst>
                                        <p:tav tm="0">
                                          <p:val>
                                            <p:strVal val="#ppt_x"/>
                                          </p:val>
                                        </p:tav>
                                        <p:tav tm="100000">
                                          <p:val>
                                            <p:strVal val="#ppt_x"/>
                                          </p:val>
                                        </p:tav>
                                      </p:tavLst>
                                    </p:anim>
                                    <p:anim calcmode="lin" valueType="num">
                                      <p:cBhvr>
                                        <p:cTn id="9" dur="1000" fill="hold"/>
                                        <p:tgtEl>
                                          <p:spTgt spid="19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96">
                                            <p:txEl>
                                              <p:pRg st="0" end="0"/>
                                            </p:txEl>
                                          </p:spTgt>
                                        </p:tgtEl>
                                        <p:attrNameLst>
                                          <p:attrName>style.visibility</p:attrName>
                                        </p:attrNameLst>
                                      </p:cBhvr>
                                      <p:to>
                                        <p:strVal val="visible"/>
                                      </p:to>
                                    </p:set>
                                    <p:animEffect transition="in" filter="fade">
                                      <p:cBhvr>
                                        <p:cTn id="19" dur="1000"/>
                                        <p:tgtEl>
                                          <p:spTgt spid="196">
                                            <p:txEl>
                                              <p:pRg st="0" end="0"/>
                                            </p:txEl>
                                          </p:spTgt>
                                        </p:tgtEl>
                                      </p:cBhvr>
                                    </p:animEffect>
                                    <p:anim calcmode="lin" valueType="num">
                                      <p:cBhvr>
                                        <p:cTn id="20" dur="1000" fill="hold"/>
                                        <p:tgtEl>
                                          <p:spTgt spid="196">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19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P spid="196" grpId="0" build="p"/>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5" name="Freeform 3">
            <a:extLst>
              <a:ext uri="{FF2B5EF4-FFF2-40B4-BE49-F238E27FC236}">
                <a16:creationId xmlns:a16="http://schemas.microsoft.com/office/drawing/2014/main" id="{CC801003-C338-BE7B-8724-8196D45BC72D}"/>
              </a:ext>
            </a:extLst>
          </p:cNvPr>
          <p:cNvSpPr/>
          <p:nvPr/>
        </p:nvSpPr>
        <p:spPr>
          <a:xfrm>
            <a:off x="4963977" y="-221726"/>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ar-EG" dirty="0"/>
          </a:p>
        </p:txBody>
      </p:sp>
      <p:sp>
        <p:nvSpPr>
          <p:cNvPr id="194" name="Google Shape;194;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System Tools</a:t>
            </a:r>
          </a:p>
        </p:txBody>
      </p:sp>
      <p:sp>
        <p:nvSpPr>
          <p:cNvPr id="196" name="Google Shape;196;p32"/>
          <p:cNvSpPr txBox="1">
            <a:spLocks noGrp="1"/>
          </p:cNvSpPr>
          <p:nvPr>
            <p:ph type="subTitle" idx="1"/>
          </p:nvPr>
        </p:nvSpPr>
        <p:spPr>
          <a:xfrm>
            <a:off x="1281486" y="2210612"/>
            <a:ext cx="5738347" cy="93232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powerful enterprise-grade dataflow management tool that can collect, route, enrich, transform and process data in a reliable and scalable manner.</a:t>
            </a:r>
          </a:p>
        </p:txBody>
      </p:sp>
      <p:sp>
        <p:nvSpPr>
          <p:cNvPr id="3" name="TextBox 8">
            <a:extLst>
              <a:ext uri="{FF2B5EF4-FFF2-40B4-BE49-F238E27FC236}">
                <a16:creationId xmlns:a16="http://schemas.microsoft.com/office/drawing/2014/main" id="{0C1D8F51-037B-FA08-B675-B75C4C73D523}"/>
              </a:ext>
            </a:extLst>
          </p:cNvPr>
          <p:cNvSpPr txBox="1"/>
          <p:nvPr/>
        </p:nvSpPr>
        <p:spPr>
          <a:xfrm>
            <a:off x="1091453" y="1398725"/>
            <a:ext cx="11816874" cy="430887"/>
          </a:xfrm>
          <a:prstGeom prst="rect">
            <a:avLst/>
          </a:prstGeom>
          <a:effectLst>
            <a:outerShdw blurRad="50800" dist="76200" dir="8100000" algn="tr" rotWithShape="0">
              <a:schemeClr val="tx2">
                <a:alpha val="40000"/>
              </a:schemeClr>
            </a:outerShdw>
          </a:effectLst>
        </p:spPr>
        <p:txBody>
          <a:bodyPr lIns="0" tIns="0" rIns="0" bIns="0" rtlCol="0" anchor="t">
            <a:spAutoFit/>
          </a:bodyPr>
          <a:lstStyle/>
          <a:p>
            <a:pPr marL="0" lvl="0" indent="0" algn="l">
              <a:spcBef>
                <a:spcPct val="0"/>
              </a:spcBef>
            </a:pPr>
            <a:r>
              <a:rPr lang="en-US" sz="2800" dirty="0">
                <a:solidFill>
                  <a:schemeClr val="tx1"/>
                </a:solidFill>
                <a:latin typeface="Alata"/>
              </a:rPr>
              <a:t>NIFI (ETL Tool)</a:t>
            </a:r>
          </a:p>
        </p:txBody>
      </p:sp>
      <p:grpSp>
        <p:nvGrpSpPr>
          <p:cNvPr id="2" name="Group 4">
            <a:extLst>
              <a:ext uri="{FF2B5EF4-FFF2-40B4-BE49-F238E27FC236}">
                <a16:creationId xmlns:a16="http://schemas.microsoft.com/office/drawing/2014/main" id="{4C9511DF-4930-74D9-B2E0-50ABDEDD14A3}"/>
              </a:ext>
            </a:extLst>
          </p:cNvPr>
          <p:cNvGrpSpPr/>
          <p:nvPr/>
        </p:nvGrpSpPr>
        <p:grpSpPr>
          <a:xfrm>
            <a:off x="5112337" y="3215274"/>
            <a:ext cx="3832922" cy="1732464"/>
            <a:chOff x="0" y="0"/>
            <a:chExt cx="812800" cy="406400"/>
          </a:xfrm>
        </p:grpSpPr>
        <p:sp>
          <p:nvSpPr>
            <p:cNvPr id="4" name="Freeform 5">
              <a:extLst>
                <a:ext uri="{FF2B5EF4-FFF2-40B4-BE49-F238E27FC236}">
                  <a16:creationId xmlns:a16="http://schemas.microsoft.com/office/drawing/2014/main" id="{515D4F24-6C31-413D-50F6-B4B4495BB720}"/>
                </a:ext>
              </a:extLst>
            </p:cNvPr>
            <p:cNvSpPr/>
            <p:nvPr/>
          </p:nvSpPr>
          <p:spPr>
            <a:xfrm>
              <a:off x="0" y="0"/>
              <a:ext cx="812800" cy="406400"/>
            </a:xfrm>
            <a:custGeom>
              <a:avLst/>
              <a:gdLst/>
              <a:ahLst/>
              <a:cxnLst/>
              <a:rect l="l" t="t" r="r" b="b"/>
              <a:pathLst>
                <a:path w="812800" h="406400">
                  <a:moveTo>
                    <a:pt x="609600" y="0"/>
                  </a:moveTo>
                  <a:cubicBezTo>
                    <a:pt x="721830" y="0"/>
                    <a:pt x="812800" y="90970"/>
                    <a:pt x="812800" y="203200"/>
                  </a:cubicBezTo>
                  <a:cubicBezTo>
                    <a:pt x="812800" y="315430"/>
                    <a:pt x="721830" y="406400"/>
                    <a:pt x="609600" y="406400"/>
                  </a:cubicBezTo>
                  <a:lnTo>
                    <a:pt x="203200" y="406400"/>
                  </a:lnTo>
                  <a:cubicBezTo>
                    <a:pt x="90970" y="406400"/>
                    <a:pt x="0" y="315430"/>
                    <a:pt x="0" y="203200"/>
                  </a:cubicBezTo>
                  <a:cubicBezTo>
                    <a:pt x="0" y="90970"/>
                    <a:pt x="90970" y="0"/>
                    <a:pt x="203200" y="0"/>
                  </a:cubicBezTo>
                  <a:lnTo>
                    <a:pt x="609600" y="0"/>
                  </a:lnTo>
                </a:path>
              </a:pathLst>
            </a:custGeom>
            <a:blipFill>
              <a:blip r:embed="rId5"/>
              <a:stretch>
                <a:fillRect t="-11538" b="-11538"/>
              </a:stretch>
            </a:blipFill>
          </p:spPr>
        </p:sp>
      </p:grpSp>
    </p:spTree>
    <p:extLst>
      <p:ext uri="{BB962C8B-B14F-4D97-AF65-F5344CB8AC3E}">
        <p14:creationId xmlns:p14="http://schemas.microsoft.com/office/powerpoint/2010/main" val="4115606685"/>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000"/>
                                        <p:tgtEl>
                                          <p:spTgt spid="194"/>
                                        </p:tgtEl>
                                      </p:cBhvr>
                                    </p:animEffect>
                                    <p:anim calcmode="lin" valueType="num">
                                      <p:cBhvr>
                                        <p:cTn id="8" dur="1000" fill="hold"/>
                                        <p:tgtEl>
                                          <p:spTgt spid="194"/>
                                        </p:tgtEl>
                                        <p:attrNameLst>
                                          <p:attrName>ppt_x</p:attrName>
                                        </p:attrNameLst>
                                      </p:cBhvr>
                                      <p:tavLst>
                                        <p:tav tm="0">
                                          <p:val>
                                            <p:strVal val="#ppt_x"/>
                                          </p:val>
                                        </p:tav>
                                        <p:tav tm="100000">
                                          <p:val>
                                            <p:strVal val="#ppt_x"/>
                                          </p:val>
                                        </p:tav>
                                      </p:tavLst>
                                    </p:anim>
                                    <p:anim calcmode="lin" valueType="num">
                                      <p:cBhvr>
                                        <p:cTn id="9" dur="1000" fill="hold"/>
                                        <p:tgtEl>
                                          <p:spTgt spid="19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96">
                                            <p:txEl>
                                              <p:pRg st="0" end="0"/>
                                            </p:txEl>
                                          </p:spTgt>
                                        </p:tgtEl>
                                        <p:attrNameLst>
                                          <p:attrName>style.visibility</p:attrName>
                                        </p:attrNameLst>
                                      </p:cBhvr>
                                      <p:to>
                                        <p:strVal val="visible"/>
                                      </p:to>
                                    </p:set>
                                    <p:animEffect transition="in" filter="fade">
                                      <p:cBhvr>
                                        <p:cTn id="19" dur="1000"/>
                                        <p:tgtEl>
                                          <p:spTgt spid="196">
                                            <p:txEl>
                                              <p:pRg st="0" end="0"/>
                                            </p:txEl>
                                          </p:spTgt>
                                        </p:tgtEl>
                                      </p:cBhvr>
                                    </p:animEffect>
                                    <p:anim calcmode="lin" valueType="num">
                                      <p:cBhvr>
                                        <p:cTn id="20" dur="1000" fill="hold"/>
                                        <p:tgtEl>
                                          <p:spTgt spid="196">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19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P spid="196" grpId="0" build="p"/>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5" name="Freeform 3">
            <a:extLst>
              <a:ext uri="{FF2B5EF4-FFF2-40B4-BE49-F238E27FC236}">
                <a16:creationId xmlns:a16="http://schemas.microsoft.com/office/drawing/2014/main" id="{0F1BE5BE-056C-289E-591C-EE397C899172}"/>
              </a:ext>
            </a:extLst>
          </p:cNvPr>
          <p:cNvSpPr/>
          <p:nvPr/>
        </p:nvSpPr>
        <p:spPr>
          <a:xfrm>
            <a:off x="3710154" y="-2711669"/>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94" name="Google Shape;194;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System Tools</a:t>
            </a:r>
          </a:p>
        </p:txBody>
      </p:sp>
      <p:sp>
        <p:nvSpPr>
          <p:cNvPr id="196" name="Google Shape;196;p32"/>
          <p:cNvSpPr txBox="1">
            <a:spLocks noGrp="1"/>
          </p:cNvSpPr>
          <p:nvPr>
            <p:ph type="subTitle" idx="1"/>
          </p:nvPr>
        </p:nvSpPr>
        <p:spPr>
          <a:xfrm>
            <a:off x="1288438" y="3313889"/>
            <a:ext cx="4511728" cy="93232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Apache Spark is an open-source distributed computing system that is designed for big data processing and analytics. It provides an interface for programming entire clusters with implicit data parallelism and fault tolerance. Spark is known for its speed, versatility, and ease of use.</a:t>
            </a:r>
          </a:p>
        </p:txBody>
      </p:sp>
      <p:sp>
        <p:nvSpPr>
          <p:cNvPr id="3" name="TextBox 8">
            <a:extLst>
              <a:ext uri="{FF2B5EF4-FFF2-40B4-BE49-F238E27FC236}">
                <a16:creationId xmlns:a16="http://schemas.microsoft.com/office/drawing/2014/main" id="{0C1D8F51-037B-FA08-B675-B75C4C73D523}"/>
              </a:ext>
            </a:extLst>
          </p:cNvPr>
          <p:cNvSpPr txBox="1"/>
          <p:nvPr/>
        </p:nvSpPr>
        <p:spPr>
          <a:xfrm>
            <a:off x="1091453" y="1398725"/>
            <a:ext cx="11816874" cy="430887"/>
          </a:xfrm>
          <a:prstGeom prst="rect">
            <a:avLst/>
          </a:prstGeom>
          <a:effectLst>
            <a:outerShdw blurRad="50800" dist="76200" dir="8100000" algn="tr" rotWithShape="0">
              <a:schemeClr val="tx2">
                <a:alpha val="40000"/>
              </a:schemeClr>
            </a:outerShdw>
          </a:effectLst>
        </p:spPr>
        <p:txBody>
          <a:bodyPr lIns="0" tIns="0" rIns="0" bIns="0" rtlCol="0" anchor="t">
            <a:spAutoFit/>
          </a:bodyPr>
          <a:lstStyle/>
          <a:p>
            <a:pPr marL="0" lvl="0" indent="0" algn="l">
              <a:spcBef>
                <a:spcPct val="0"/>
              </a:spcBef>
            </a:pPr>
            <a:r>
              <a:rPr lang="en-US" sz="2800" dirty="0">
                <a:solidFill>
                  <a:schemeClr val="tx1"/>
                </a:solidFill>
                <a:latin typeface="Alata"/>
              </a:rPr>
              <a:t>Redis (NoSQL Database)</a:t>
            </a:r>
          </a:p>
        </p:txBody>
      </p:sp>
      <p:grpSp>
        <p:nvGrpSpPr>
          <p:cNvPr id="2" name="Group 4">
            <a:extLst>
              <a:ext uri="{FF2B5EF4-FFF2-40B4-BE49-F238E27FC236}">
                <a16:creationId xmlns:a16="http://schemas.microsoft.com/office/drawing/2014/main" id="{A2A00810-28FC-E143-9697-6330380B7CA7}"/>
              </a:ext>
            </a:extLst>
          </p:cNvPr>
          <p:cNvGrpSpPr/>
          <p:nvPr/>
        </p:nvGrpSpPr>
        <p:grpSpPr>
          <a:xfrm>
            <a:off x="5540188" y="3284749"/>
            <a:ext cx="3424518" cy="1671918"/>
            <a:chOff x="0" y="0"/>
            <a:chExt cx="812800" cy="406400"/>
          </a:xfrm>
        </p:grpSpPr>
        <p:sp>
          <p:nvSpPr>
            <p:cNvPr id="4" name="Freeform 5">
              <a:extLst>
                <a:ext uri="{FF2B5EF4-FFF2-40B4-BE49-F238E27FC236}">
                  <a16:creationId xmlns:a16="http://schemas.microsoft.com/office/drawing/2014/main" id="{F6FA8FF9-1C71-4E35-1636-4D90CEDC9160}"/>
                </a:ext>
              </a:extLst>
            </p:cNvPr>
            <p:cNvSpPr/>
            <p:nvPr/>
          </p:nvSpPr>
          <p:spPr>
            <a:xfrm>
              <a:off x="0" y="0"/>
              <a:ext cx="812800" cy="406400"/>
            </a:xfrm>
            <a:custGeom>
              <a:avLst/>
              <a:gdLst/>
              <a:ahLst/>
              <a:cxnLst/>
              <a:rect l="l" t="t" r="r" b="b"/>
              <a:pathLst>
                <a:path w="812800" h="406400">
                  <a:moveTo>
                    <a:pt x="609600" y="0"/>
                  </a:moveTo>
                  <a:cubicBezTo>
                    <a:pt x="721830" y="0"/>
                    <a:pt x="812800" y="90970"/>
                    <a:pt x="812800" y="203200"/>
                  </a:cubicBezTo>
                  <a:cubicBezTo>
                    <a:pt x="812800" y="315430"/>
                    <a:pt x="721830" y="406400"/>
                    <a:pt x="609600" y="406400"/>
                  </a:cubicBezTo>
                  <a:lnTo>
                    <a:pt x="203200" y="406400"/>
                  </a:lnTo>
                  <a:cubicBezTo>
                    <a:pt x="90970" y="406400"/>
                    <a:pt x="0" y="315430"/>
                    <a:pt x="0" y="203200"/>
                  </a:cubicBezTo>
                  <a:cubicBezTo>
                    <a:pt x="0" y="90970"/>
                    <a:pt x="90970" y="0"/>
                    <a:pt x="203200" y="0"/>
                  </a:cubicBezTo>
                  <a:lnTo>
                    <a:pt x="609600" y="0"/>
                  </a:lnTo>
                </a:path>
              </a:pathLst>
            </a:custGeom>
            <a:blipFill>
              <a:blip r:embed="rId5"/>
              <a:stretch>
                <a:fillRect t="-12897" b="-12897"/>
              </a:stretch>
            </a:blipFill>
          </p:spPr>
        </p:sp>
      </p:grpSp>
    </p:spTree>
    <p:extLst>
      <p:ext uri="{BB962C8B-B14F-4D97-AF65-F5344CB8AC3E}">
        <p14:creationId xmlns:p14="http://schemas.microsoft.com/office/powerpoint/2010/main" val="965013222"/>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000"/>
                                        <p:tgtEl>
                                          <p:spTgt spid="194"/>
                                        </p:tgtEl>
                                      </p:cBhvr>
                                    </p:animEffect>
                                    <p:anim calcmode="lin" valueType="num">
                                      <p:cBhvr>
                                        <p:cTn id="8" dur="1000" fill="hold"/>
                                        <p:tgtEl>
                                          <p:spTgt spid="194"/>
                                        </p:tgtEl>
                                        <p:attrNameLst>
                                          <p:attrName>ppt_x</p:attrName>
                                        </p:attrNameLst>
                                      </p:cBhvr>
                                      <p:tavLst>
                                        <p:tav tm="0">
                                          <p:val>
                                            <p:strVal val="#ppt_x"/>
                                          </p:val>
                                        </p:tav>
                                        <p:tav tm="100000">
                                          <p:val>
                                            <p:strVal val="#ppt_x"/>
                                          </p:val>
                                        </p:tav>
                                      </p:tavLst>
                                    </p:anim>
                                    <p:anim calcmode="lin" valueType="num">
                                      <p:cBhvr>
                                        <p:cTn id="9" dur="1000" fill="hold"/>
                                        <p:tgtEl>
                                          <p:spTgt spid="19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96">
                                            <p:txEl>
                                              <p:pRg st="0" end="0"/>
                                            </p:txEl>
                                          </p:spTgt>
                                        </p:tgtEl>
                                        <p:attrNameLst>
                                          <p:attrName>style.visibility</p:attrName>
                                        </p:attrNameLst>
                                      </p:cBhvr>
                                      <p:to>
                                        <p:strVal val="visible"/>
                                      </p:to>
                                    </p:set>
                                    <p:animEffect transition="in" filter="fade">
                                      <p:cBhvr>
                                        <p:cTn id="19" dur="1000"/>
                                        <p:tgtEl>
                                          <p:spTgt spid="196">
                                            <p:txEl>
                                              <p:pRg st="0" end="0"/>
                                            </p:txEl>
                                          </p:spTgt>
                                        </p:tgtEl>
                                      </p:cBhvr>
                                    </p:animEffect>
                                    <p:anim calcmode="lin" valueType="num">
                                      <p:cBhvr>
                                        <p:cTn id="20" dur="1000" fill="hold"/>
                                        <p:tgtEl>
                                          <p:spTgt spid="196">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19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P spid="196" grpId="0" build="p"/>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8" name="Google Shape;408;p46"/>
          <p:cNvSpPr txBox="1">
            <a:spLocks noGrp="1"/>
          </p:cNvSpPr>
          <p:nvPr>
            <p:ph type="ctrTitle"/>
          </p:nvPr>
        </p:nvSpPr>
        <p:spPr>
          <a:xfrm>
            <a:off x="4572000" y="2068800"/>
            <a:ext cx="3856800" cy="100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cxnSp>
        <p:nvCxnSpPr>
          <p:cNvPr id="5" name="Straight Connector 4">
            <a:extLst>
              <a:ext uri="{FF2B5EF4-FFF2-40B4-BE49-F238E27FC236}">
                <a16:creationId xmlns:a16="http://schemas.microsoft.com/office/drawing/2014/main" id="{FF77BFA6-D21E-9D21-C1F2-A4485B0889ED}"/>
              </a:ext>
            </a:extLst>
          </p:cNvPr>
          <p:cNvCxnSpPr>
            <a:cxnSpLocks/>
          </p:cNvCxnSpPr>
          <p:nvPr/>
        </p:nvCxnSpPr>
        <p:spPr>
          <a:xfrm>
            <a:off x="4652682" y="1927412"/>
            <a:ext cx="0" cy="1156447"/>
          </a:xfrm>
          <a:prstGeom prst="line">
            <a:avLst/>
          </a:prstGeom>
          <a:ln>
            <a:solidFill>
              <a:schemeClr val="tx2"/>
            </a:solidFill>
          </a:ln>
        </p:spPr>
        <p:style>
          <a:lnRef idx="3">
            <a:schemeClr val="accent1"/>
          </a:lnRef>
          <a:fillRef idx="0">
            <a:schemeClr val="accent1"/>
          </a:fillRef>
          <a:effectRef idx="2">
            <a:schemeClr val="accent1"/>
          </a:effectRef>
          <a:fontRef idx="minor">
            <a:schemeClr val="tx1"/>
          </a:fontRef>
        </p:style>
      </p:cxnSp>
      <p:sp>
        <p:nvSpPr>
          <p:cNvPr id="6" name="Freeform 3">
            <a:extLst>
              <a:ext uri="{FF2B5EF4-FFF2-40B4-BE49-F238E27FC236}">
                <a16:creationId xmlns:a16="http://schemas.microsoft.com/office/drawing/2014/main" id="{C0DC3E94-26AB-6B9D-D32D-D113D9FAF002}"/>
              </a:ext>
            </a:extLst>
          </p:cNvPr>
          <p:cNvSpPr/>
          <p:nvPr/>
        </p:nvSpPr>
        <p:spPr>
          <a:xfrm rot="20315843">
            <a:off x="-3919336" y="-730888"/>
            <a:ext cx="8571612" cy="11748774"/>
          </a:xfrm>
          <a:custGeom>
            <a:avLst/>
            <a:gdLst/>
            <a:ahLst/>
            <a:cxnLst/>
            <a:rect l="l" t="t" r="r" b="b"/>
            <a:pathLst>
              <a:path w="3016741" h="3843478">
                <a:moveTo>
                  <a:pt x="0" y="0"/>
                </a:moveTo>
                <a:lnTo>
                  <a:pt x="3016741" y="0"/>
                </a:lnTo>
                <a:lnTo>
                  <a:pt x="3016741" y="3843478"/>
                </a:lnTo>
                <a:lnTo>
                  <a:pt x="0" y="3843478"/>
                </a:lnTo>
                <a:close/>
              </a:path>
            </a:pathLst>
          </a:custGeom>
          <a:solidFill>
            <a:schemeClr val="tx2"/>
          </a:solidFill>
          <a:ln>
            <a:solidFill>
              <a:schemeClr val="tx2"/>
            </a:solidFill>
          </a:ln>
        </p:spPr>
      </p:sp>
      <p:sp>
        <p:nvSpPr>
          <p:cNvPr id="8" name="Freeform 3">
            <a:extLst>
              <a:ext uri="{FF2B5EF4-FFF2-40B4-BE49-F238E27FC236}">
                <a16:creationId xmlns:a16="http://schemas.microsoft.com/office/drawing/2014/main" id="{E72C14A5-F502-38CD-FE55-D449B2EDCCA0}"/>
              </a:ext>
            </a:extLst>
          </p:cNvPr>
          <p:cNvSpPr/>
          <p:nvPr/>
        </p:nvSpPr>
        <p:spPr>
          <a:xfrm>
            <a:off x="5890061" y="-1388610"/>
            <a:ext cx="4180023" cy="5797004"/>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8"/>
                                        </p:tgtEl>
                                        <p:attrNameLst>
                                          <p:attrName>style.visibility</p:attrName>
                                        </p:attrNameLst>
                                      </p:cBhvr>
                                      <p:to>
                                        <p:strVal val="visible"/>
                                      </p:to>
                                    </p:set>
                                    <p:animEffect transition="in" filter="fade">
                                      <p:cBhvr>
                                        <p:cTn id="7" dur="500"/>
                                        <p:tgtEl>
                                          <p:spTgt spid="4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4"/>
          <p:cNvSpPr txBox="1">
            <a:spLocks noGrp="1"/>
          </p:cNvSpPr>
          <p:nvPr>
            <p:ph type="subTitle" idx="1"/>
          </p:nvPr>
        </p:nvSpPr>
        <p:spPr>
          <a:xfrm>
            <a:off x="738626" y="1158837"/>
            <a:ext cx="709038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latin typeface="Open Sans"/>
                <a:ea typeface="Open Sans"/>
                <a:cs typeface="Open Sans"/>
                <a:sym typeface="Open Sans"/>
              </a:rPr>
              <a:t>Kareem hani	                 		        </a:t>
            </a:r>
            <a:r>
              <a:rPr lang="en" dirty="0"/>
              <a:t>202000675</a:t>
            </a:r>
            <a:endParaRPr b="1" dirty="0">
              <a:solidFill>
                <a:schemeClr val="dk1"/>
              </a:solidFill>
              <a:latin typeface="Open Sans"/>
              <a:ea typeface="Open Sans"/>
              <a:cs typeface="Open Sans"/>
              <a:sym typeface="Open Sans"/>
            </a:endParaRPr>
          </a:p>
        </p:txBody>
      </p:sp>
      <p:sp>
        <p:nvSpPr>
          <p:cNvPr id="378" name="Google Shape;37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a:t>
            </a:r>
            <a:r>
              <a:rPr lang="en" dirty="0">
                <a:solidFill>
                  <a:schemeClr val="dk1"/>
                </a:solidFill>
              </a:rPr>
              <a:t>Team</a:t>
            </a:r>
            <a:endParaRPr dirty="0"/>
          </a:p>
        </p:txBody>
      </p:sp>
      <p:sp>
        <p:nvSpPr>
          <p:cNvPr id="13" name="Google Shape;373;p44">
            <a:extLst>
              <a:ext uri="{FF2B5EF4-FFF2-40B4-BE49-F238E27FC236}">
                <a16:creationId xmlns:a16="http://schemas.microsoft.com/office/drawing/2014/main" id="{D2CC6227-B64B-77ED-EDDE-AA03B57913BC}"/>
              </a:ext>
            </a:extLst>
          </p:cNvPr>
          <p:cNvSpPr txBox="1">
            <a:spLocks/>
          </p:cNvSpPr>
          <p:nvPr/>
        </p:nvSpPr>
        <p:spPr>
          <a:xfrm>
            <a:off x="738626" y="1796944"/>
            <a:ext cx="7090380" cy="457200"/>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b="1" dirty="0">
                <a:solidFill>
                  <a:schemeClr val="dk1"/>
                </a:solidFill>
                <a:latin typeface="Open Sans"/>
                <a:ea typeface="Open Sans"/>
                <a:cs typeface="Open Sans"/>
                <a:sym typeface="Open Sans"/>
              </a:rPr>
              <a:t>Abdelrahman Ayman    		      	        </a:t>
            </a:r>
            <a:r>
              <a:rPr lang="en-US" dirty="0"/>
              <a:t>202000503</a:t>
            </a:r>
            <a:endParaRPr lang="en-US" b="1" dirty="0">
              <a:solidFill>
                <a:schemeClr val="dk1"/>
              </a:solidFill>
              <a:latin typeface="Open Sans"/>
              <a:ea typeface="Open Sans"/>
              <a:cs typeface="Open Sans"/>
              <a:sym typeface="Open Sans"/>
            </a:endParaRPr>
          </a:p>
        </p:txBody>
      </p:sp>
      <p:sp>
        <p:nvSpPr>
          <p:cNvPr id="14" name="Google Shape;373;p44">
            <a:extLst>
              <a:ext uri="{FF2B5EF4-FFF2-40B4-BE49-F238E27FC236}">
                <a16:creationId xmlns:a16="http://schemas.microsoft.com/office/drawing/2014/main" id="{EBDC482E-EB71-C7C1-C9F6-AA1523015E9E}"/>
              </a:ext>
            </a:extLst>
          </p:cNvPr>
          <p:cNvSpPr txBox="1">
            <a:spLocks/>
          </p:cNvSpPr>
          <p:nvPr/>
        </p:nvSpPr>
        <p:spPr>
          <a:xfrm>
            <a:off x="738626" y="2395256"/>
            <a:ext cx="7090379" cy="457200"/>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b="1" dirty="0">
                <a:solidFill>
                  <a:schemeClr val="dk1"/>
                </a:solidFill>
                <a:latin typeface="Open Sans"/>
                <a:ea typeface="Open Sans"/>
                <a:cs typeface="Open Sans"/>
                <a:sym typeface="Open Sans"/>
              </a:rPr>
              <a:t>Omar Ramadan 	                  	        </a:t>
            </a:r>
            <a:r>
              <a:rPr lang="en-US" dirty="0"/>
              <a:t>202000595</a:t>
            </a:r>
            <a:endParaRPr lang="en-US" b="1" dirty="0">
              <a:solidFill>
                <a:schemeClr val="dk1"/>
              </a:solidFill>
              <a:latin typeface="Open Sans"/>
              <a:ea typeface="Open Sans"/>
              <a:cs typeface="Open Sans"/>
              <a:sym typeface="Open Sans"/>
            </a:endParaRPr>
          </a:p>
        </p:txBody>
      </p:sp>
      <p:sp>
        <p:nvSpPr>
          <p:cNvPr id="15" name="Google Shape;373;p44">
            <a:extLst>
              <a:ext uri="{FF2B5EF4-FFF2-40B4-BE49-F238E27FC236}">
                <a16:creationId xmlns:a16="http://schemas.microsoft.com/office/drawing/2014/main" id="{54BDCF44-FE36-19A1-6DB4-A4DECAFC5836}"/>
              </a:ext>
            </a:extLst>
          </p:cNvPr>
          <p:cNvSpPr txBox="1">
            <a:spLocks/>
          </p:cNvSpPr>
          <p:nvPr/>
        </p:nvSpPr>
        <p:spPr>
          <a:xfrm>
            <a:off x="738626" y="3033363"/>
            <a:ext cx="7212300" cy="457200"/>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b="1" dirty="0">
                <a:solidFill>
                  <a:schemeClr val="dk1"/>
                </a:solidFill>
                <a:latin typeface="Open Sans"/>
                <a:ea typeface="Open Sans"/>
                <a:cs typeface="Open Sans"/>
                <a:sym typeface="Open Sans"/>
              </a:rPr>
              <a:t>Mazen Mohamed 			        </a:t>
            </a:r>
            <a:r>
              <a:rPr lang="en-US" dirty="0"/>
              <a:t>202000707</a:t>
            </a:r>
            <a:endParaRPr lang="en-US" b="1" dirty="0">
              <a:solidFill>
                <a:schemeClr val="dk1"/>
              </a:solidFill>
              <a:latin typeface="Open Sans"/>
              <a:ea typeface="Open Sans"/>
              <a:cs typeface="Open Sans"/>
              <a:sym typeface="Open Sans"/>
            </a:endParaRPr>
          </a:p>
        </p:txBody>
      </p:sp>
      <p:sp>
        <p:nvSpPr>
          <p:cNvPr id="16" name="Google Shape;373;p44">
            <a:extLst>
              <a:ext uri="{FF2B5EF4-FFF2-40B4-BE49-F238E27FC236}">
                <a16:creationId xmlns:a16="http://schemas.microsoft.com/office/drawing/2014/main" id="{E6EB9AA9-396F-0569-65EA-8AED18901FEF}"/>
              </a:ext>
            </a:extLst>
          </p:cNvPr>
          <p:cNvSpPr txBox="1">
            <a:spLocks/>
          </p:cNvSpPr>
          <p:nvPr/>
        </p:nvSpPr>
        <p:spPr>
          <a:xfrm>
            <a:off x="738626" y="3631675"/>
            <a:ext cx="7071752" cy="457200"/>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b="1" dirty="0">
                <a:solidFill>
                  <a:schemeClr val="dk1"/>
                </a:solidFill>
                <a:latin typeface="Open Sans"/>
                <a:ea typeface="Open Sans"/>
                <a:cs typeface="Open Sans"/>
                <a:sym typeface="Open Sans"/>
              </a:rPr>
              <a:t>Yassen Sameh               			        </a:t>
            </a:r>
            <a:r>
              <a:rPr lang="en-US" dirty="0"/>
              <a:t>202001056</a:t>
            </a:r>
            <a:endParaRPr lang="en-US" b="1" dirty="0">
              <a:solidFill>
                <a:schemeClr val="dk1"/>
              </a:solidFill>
              <a:latin typeface="Open Sans"/>
              <a:ea typeface="Open Sans"/>
              <a:cs typeface="Open Sans"/>
              <a:sym typeface="Open Sans"/>
            </a:endParaRPr>
          </a:p>
        </p:txBody>
      </p:sp>
      <p:sp>
        <p:nvSpPr>
          <p:cNvPr id="17" name="Google Shape;373;p44">
            <a:extLst>
              <a:ext uri="{FF2B5EF4-FFF2-40B4-BE49-F238E27FC236}">
                <a16:creationId xmlns:a16="http://schemas.microsoft.com/office/drawing/2014/main" id="{7BEFDA4E-15D1-B7D6-1B62-940A6434811D}"/>
              </a:ext>
            </a:extLst>
          </p:cNvPr>
          <p:cNvSpPr txBox="1">
            <a:spLocks/>
          </p:cNvSpPr>
          <p:nvPr/>
        </p:nvSpPr>
        <p:spPr>
          <a:xfrm>
            <a:off x="738626" y="4241275"/>
            <a:ext cx="7090378" cy="457200"/>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b="1" dirty="0">
                <a:solidFill>
                  <a:schemeClr val="dk1"/>
                </a:solidFill>
                <a:latin typeface="Open Sans"/>
                <a:ea typeface="Open Sans"/>
                <a:cs typeface="Open Sans"/>
                <a:sym typeface="Open Sans"/>
              </a:rPr>
              <a:t>Ahmed Aymen              	  		        </a:t>
            </a:r>
            <a:r>
              <a:rPr lang="en-US" dirty="0"/>
              <a:t>202000016</a:t>
            </a:r>
            <a:endParaRPr lang="en-US" b="1" dirty="0">
              <a:solidFill>
                <a:schemeClr val="dk1"/>
              </a:solidFill>
              <a:latin typeface="Open Sans"/>
              <a:ea typeface="Open Sans"/>
              <a:cs typeface="Open Sans"/>
              <a:sym typeface="Open Sans"/>
            </a:endParaRPr>
          </a:p>
        </p:txBody>
      </p:sp>
      <p:sp>
        <p:nvSpPr>
          <p:cNvPr id="21" name="Freeform 3">
            <a:extLst>
              <a:ext uri="{FF2B5EF4-FFF2-40B4-BE49-F238E27FC236}">
                <a16:creationId xmlns:a16="http://schemas.microsoft.com/office/drawing/2014/main" id="{BD936FA0-6A4D-6654-BB5E-D3B4C5101429}"/>
              </a:ext>
            </a:extLst>
          </p:cNvPr>
          <p:cNvSpPr/>
          <p:nvPr/>
        </p:nvSpPr>
        <p:spPr>
          <a:xfrm>
            <a:off x="-3143623" y="1017725"/>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ar-EG" dirty="0"/>
          </a:p>
        </p:txBody>
      </p:sp>
    </p:spTree>
    <p:extLst>
      <p:ext uri="{BB962C8B-B14F-4D97-AF65-F5344CB8AC3E}">
        <p14:creationId xmlns:p14="http://schemas.microsoft.com/office/powerpoint/2010/main" val="396173182"/>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78"/>
                                        </p:tgtEl>
                                        <p:attrNameLst>
                                          <p:attrName>style.visibility</p:attrName>
                                        </p:attrNameLst>
                                      </p:cBhvr>
                                      <p:to>
                                        <p:strVal val="visible"/>
                                      </p:to>
                                    </p:set>
                                    <p:animEffect transition="in" filter="fade">
                                      <p:cBhvr>
                                        <p:cTn id="7" dur="1000"/>
                                        <p:tgtEl>
                                          <p:spTgt spid="378"/>
                                        </p:tgtEl>
                                      </p:cBhvr>
                                    </p:animEffect>
                                    <p:anim calcmode="lin" valueType="num">
                                      <p:cBhvr>
                                        <p:cTn id="8" dur="1000" fill="hold"/>
                                        <p:tgtEl>
                                          <p:spTgt spid="378"/>
                                        </p:tgtEl>
                                        <p:attrNameLst>
                                          <p:attrName>ppt_x</p:attrName>
                                        </p:attrNameLst>
                                      </p:cBhvr>
                                      <p:tavLst>
                                        <p:tav tm="0">
                                          <p:val>
                                            <p:strVal val="#ppt_x"/>
                                          </p:val>
                                        </p:tav>
                                        <p:tav tm="100000">
                                          <p:val>
                                            <p:strVal val="#ppt_x"/>
                                          </p:val>
                                        </p:tav>
                                      </p:tavLst>
                                    </p:anim>
                                    <p:anim calcmode="lin" valueType="num">
                                      <p:cBhvr>
                                        <p:cTn id="9" dur="1000" fill="hold"/>
                                        <p:tgtEl>
                                          <p:spTgt spid="37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373">
                                            <p:txEl>
                                              <p:pRg st="0" end="0"/>
                                            </p:txEl>
                                          </p:spTgt>
                                        </p:tgtEl>
                                        <p:attrNameLst>
                                          <p:attrName>style.visibility</p:attrName>
                                        </p:attrNameLst>
                                      </p:cBhvr>
                                      <p:to>
                                        <p:strVal val="visible"/>
                                      </p:to>
                                    </p:set>
                                    <p:animEffect transition="in" filter="barn(inVertical)">
                                      <p:cBhvr>
                                        <p:cTn id="13" dur="500"/>
                                        <p:tgtEl>
                                          <p:spTgt spid="373">
                                            <p:txEl>
                                              <p:pRg st="0" end="0"/>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arn(inVertical)">
                                      <p:cBhvr>
                                        <p:cTn id="16" dur="500"/>
                                        <p:tgtEl>
                                          <p:spTgt spid="13"/>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arn(inVertical)">
                                      <p:cBhvr>
                                        <p:cTn id="22" dur="500"/>
                                        <p:tgtEl>
                                          <p:spTgt spid="15"/>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barn(inVertical)">
                                      <p:cBhvr>
                                        <p:cTn id="25" dur="500"/>
                                        <p:tgtEl>
                                          <p:spTgt spid="16"/>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barn(inVertical)">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xit" presetSubtype="21" fill="hold" grpId="1" nodeType="clickEffect">
                                  <p:stCondLst>
                                    <p:cond delay="0"/>
                                  </p:stCondLst>
                                  <p:childTnLst>
                                    <p:animEffect transition="out" filter="barn(inVertical)">
                                      <p:cBhvr>
                                        <p:cTn id="32" dur="500"/>
                                        <p:tgtEl>
                                          <p:spTgt spid="373">
                                            <p:txEl>
                                              <p:pRg st="0" end="0"/>
                                            </p:txEl>
                                          </p:spTgt>
                                        </p:tgtEl>
                                      </p:cBhvr>
                                    </p:animEffect>
                                    <p:set>
                                      <p:cBhvr>
                                        <p:cTn id="33" dur="1" fill="hold">
                                          <p:stCondLst>
                                            <p:cond delay="499"/>
                                          </p:stCondLst>
                                        </p:cTn>
                                        <p:tgtEl>
                                          <p:spTgt spid="373">
                                            <p:txEl>
                                              <p:pRg st="0" end="0"/>
                                            </p:txEl>
                                          </p:spTgt>
                                        </p:tgtEl>
                                        <p:attrNameLst>
                                          <p:attrName>style.visibility</p:attrName>
                                        </p:attrNameLst>
                                      </p:cBhvr>
                                      <p:to>
                                        <p:strVal val="hidden"/>
                                      </p:to>
                                    </p:set>
                                  </p:childTnLst>
                                </p:cTn>
                              </p:par>
                              <p:par>
                                <p:cTn id="34" presetID="16" presetClass="exit" presetSubtype="21" fill="hold" grpId="1" nodeType="withEffect">
                                  <p:stCondLst>
                                    <p:cond delay="0"/>
                                  </p:stCondLst>
                                  <p:childTnLst>
                                    <p:animEffect transition="out" filter="barn(inVertical)">
                                      <p:cBhvr>
                                        <p:cTn id="35" dur="500"/>
                                        <p:tgtEl>
                                          <p:spTgt spid="13"/>
                                        </p:tgtEl>
                                      </p:cBhvr>
                                    </p:animEffect>
                                    <p:set>
                                      <p:cBhvr>
                                        <p:cTn id="36" dur="1" fill="hold">
                                          <p:stCondLst>
                                            <p:cond delay="499"/>
                                          </p:stCondLst>
                                        </p:cTn>
                                        <p:tgtEl>
                                          <p:spTgt spid="13"/>
                                        </p:tgtEl>
                                        <p:attrNameLst>
                                          <p:attrName>style.visibility</p:attrName>
                                        </p:attrNameLst>
                                      </p:cBhvr>
                                      <p:to>
                                        <p:strVal val="hidden"/>
                                      </p:to>
                                    </p:set>
                                  </p:childTnLst>
                                </p:cTn>
                              </p:par>
                              <p:par>
                                <p:cTn id="37" presetID="16" presetClass="exit" presetSubtype="21" fill="hold" grpId="1" nodeType="withEffect">
                                  <p:stCondLst>
                                    <p:cond delay="0"/>
                                  </p:stCondLst>
                                  <p:childTnLst>
                                    <p:animEffect transition="out" filter="barn(inVertical)">
                                      <p:cBhvr>
                                        <p:cTn id="38" dur="500"/>
                                        <p:tgtEl>
                                          <p:spTgt spid="14"/>
                                        </p:tgtEl>
                                      </p:cBhvr>
                                    </p:animEffect>
                                    <p:set>
                                      <p:cBhvr>
                                        <p:cTn id="39" dur="1" fill="hold">
                                          <p:stCondLst>
                                            <p:cond delay="499"/>
                                          </p:stCondLst>
                                        </p:cTn>
                                        <p:tgtEl>
                                          <p:spTgt spid="14"/>
                                        </p:tgtEl>
                                        <p:attrNameLst>
                                          <p:attrName>style.visibility</p:attrName>
                                        </p:attrNameLst>
                                      </p:cBhvr>
                                      <p:to>
                                        <p:strVal val="hidden"/>
                                      </p:to>
                                    </p:set>
                                  </p:childTnLst>
                                </p:cTn>
                              </p:par>
                              <p:par>
                                <p:cTn id="40" presetID="16" presetClass="exit" presetSubtype="21" fill="hold" grpId="1" nodeType="withEffect">
                                  <p:stCondLst>
                                    <p:cond delay="0"/>
                                  </p:stCondLst>
                                  <p:childTnLst>
                                    <p:animEffect transition="out" filter="barn(inVertical)">
                                      <p:cBhvr>
                                        <p:cTn id="41" dur="500"/>
                                        <p:tgtEl>
                                          <p:spTgt spid="15"/>
                                        </p:tgtEl>
                                      </p:cBhvr>
                                    </p:animEffect>
                                    <p:set>
                                      <p:cBhvr>
                                        <p:cTn id="42" dur="1" fill="hold">
                                          <p:stCondLst>
                                            <p:cond delay="499"/>
                                          </p:stCondLst>
                                        </p:cTn>
                                        <p:tgtEl>
                                          <p:spTgt spid="15"/>
                                        </p:tgtEl>
                                        <p:attrNameLst>
                                          <p:attrName>style.visibility</p:attrName>
                                        </p:attrNameLst>
                                      </p:cBhvr>
                                      <p:to>
                                        <p:strVal val="hidden"/>
                                      </p:to>
                                    </p:set>
                                  </p:childTnLst>
                                </p:cTn>
                              </p:par>
                              <p:par>
                                <p:cTn id="43" presetID="16" presetClass="exit" presetSubtype="21" fill="hold" grpId="1" nodeType="withEffect">
                                  <p:stCondLst>
                                    <p:cond delay="0"/>
                                  </p:stCondLst>
                                  <p:childTnLst>
                                    <p:animEffect transition="out" filter="barn(inVertical)">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par>
                                <p:cTn id="46" presetID="16" presetClass="exit" presetSubtype="21" fill="hold" grpId="1" nodeType="withEffect">
                                  <p:stCondLst>
                                    <p:cond delay="0"/>
                                  </p:stCondLst>
                                  <p:childTnLst>
                                    <p:animEffect transition="out" filter="barn(inVertical)">
                                      <p:cBhvr>
                                        <p:cTn id="47" dur="500"/>
                                        <p:tgtEl>
                                          <p:spTgt spid="17"/>
                                        </p:tgtEl>
                                      </p:cBhvr>
                                    </p:animEffect>
                                    <p:set>
                                      <p:cBhvr>
                                        <p:cTn id="48"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3" grpId="0" build="p"/>
      <p:bldP spid="373" grpId="1" build="p"/>
      <p:bldP spid="378" grpId="0"/>
      <p:bldP spid="13" grpId="0"/>
      <p:bldP spid="13" grpId="1"/>
      <p:bldP spid="14" grpId="0"/>
      <p:bldP spid="14" grpId="1"/>
      <p:bldP spid="15" grpId="0"/>
      <p:bldP spid="15" grpId="1"/>
      <p:bldP spid="16" grpId="0"/>
      <p:bldP spid="16" grpId="1"/>
      <p:bldP spid="17" grpId="0"/>
      <p:bldP spid="17"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720000" y="445025"/>
            <a:ext cx="7704000" cy="572700"/>
          </a:xfrm>
          <a:prstGeom prst="rect">
            <a:avLst/>
          </a:prstGeom>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dirty="0"/>
              <a:t>AGENDA</a:t>
            </a:r>
            <a:endParaRPr dirty="0"/>
          </a:p>
        </p:txBody>
      </p:sp>
      <p:graphicFrame>
        <p:nvGraphicFramePr>
          <p:cNvPr id="156" name="Google Shape;156;p28"/>
          <p:cNvGraphicFramePr/>
          <p:nvPr>
            <p:extLst>
              <p:ext uri="{D42A27DB-BD31-4B8C-83A1-F6EECF244321}">
                <p14:modId xmlns:p14="http://schemas.microsoft.com/office/powerpoint/2010/main" val="2602484028"/>
              </p:ext>
            </p:extLst>
          </p:nvPr>
        </p:nvGraphicFramePr>
        <p:xfrm>
          <a:off x="989964" y="1257866"/>
          <a:ext cx="7559231" cy="2743020"/>
        </p:xfrm>
        <a:graphic>
          <a:graphicData uri="http://schemas.openxmlformats.org/drawingml/2006/table">
            <a:tbl>
              <a:tblPr>
                <a:noFill/>
                <a:effectLst/>
                <a:tableStyleId>{043C6A33-F599-4B91-A312-AC43BD8509D0}</a:tableStyleId>
              </a:tblPr>
              <a:tblGrid>
                <a:gridCol w="7559231">
                  <a:extLst>
                    <a:ext uri="{9D8B030D-6E8A-4147-A177-3AD203B41FA5}">
                      <a16:colId xmlns:a16="http://schemas.microsoft.com/office/drawing/2014/main" val="20001"/>
                    </a:ext>
                  </a:extLst>
                </a:gridCol>
              </a:tblGrid>
              <a:tr h="434790">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1800" b="1" i="1" spc="300" dirty="0">
                          <a:solidFill>
                            <a:schemeClr val="tx1"/>
                          </a:solidFill>
                          <a:latin typeface="Alata"/>
                        </a:rPr>
                        <a:t>Overview Of Project Idea</a:t>
                      </a: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026319136"/>
                  </a:ext>
                </a:extLst>
              </a:tr>
              <a:tr h="434790">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1800" b="1" i="1" spc="300" dirty="0">
                          <a:solidFill>
                            <a:schemeClr val="tx1"/>
                          </a:solidFill>
                          <a:latin typeface="Alata"/>
                        </a:rPr>
                        <a:t>Motivation &amp; Problem Definition</a:t>
                      </a: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0000"/>
                  </a:ext>
                </a:extLst>
              </a:tr>
              <a:tr h="251182">
                <a:tc>
                  <a:txBody>
                    <a:bodyPr/>
                    <a:lstStyle/>
                    <a:p>
                      <a:pPr algn="l">
                        <a:lnSpc>
                          <a:spcPct val="100000"/>
                        </a:lnSpc>
                      </a:pPr>
                      <a:r>
                        <a:rPr lang="en-US" sz="1800" b="1" i="1" spc="300" dirty="0">
                          <a:solidFill>
                            <a:schemeClr val="tx1"/>
                          </a:solidFill>
                          <a:latin typeface="Alata"/>
                        </a:rPr>
                        <a:t>Project Target</a:t>
                      </a: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solidFill>
                      <a:schemeClr val="lt1"/>
                    </a:solidFill>
                  </a:tcPr>
                </a:tc>
                <a:extLst>
                  <a:ext uri="{0D108BD9-81ED-4DB2-BD59-A6C34878D82A}">
                    <a16:rowId xmlns:a16="http://schemas.microsoft.com/office/drawing/2014/main" val="10002"/>
                  </a:ext>
                </a:extLst>
              </a:tr>
              <a:tr h="434790">
                <a:tc>
                  <a:txBody>
                    <a:bodyPr/>
                    <a:lstStyle/>
                    <a:p>
                      <a:pPr algn="l">
                        <a:lnSpc>
                          <a:spcPct val="100000"/>
                        </a:lnSpc>
                      </a:pPr>
                      <a:r>
                        <a:rPr lang="en-US" sz="1800" b="1" i="1" spc="300" dirty="0">
                          <a:solidFill>
                            <a:schemeClr val="tx1"/>
                          </a:solidFill>
                          <a:latin typeface="Alata"/>
                        </a:rPr>
                        <a:t>Software Development Phases </a:t>
                      </a: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solidFill>
                      <a:schemeClr val="lt1"/>
                    </a:solidFill>
                  </a:tcPr>
                </a:tc>
                <a:extLst>
                  <a:ext uri="{0D108BD9-81ED-4DB2-BD59-A6C34878D82A}">
                    <a16:rowId xmlns:a16="http://schemas.microsoft.com/office/drawing/2014/main" val="10003"/>
                  </a:ext>
                </a:extLst>
              </a:tr>
              <a:tr h="434790">
                <a:tc>
                  <a:txBody>
                    <a:bodyPr/>
                    <a:lstStyle/>
                    <a:p>
                      <a:pPr marL="0" lvl="0" indent="0" algn="l" rtl="0">
                        <a:spcBef>
                          <a:spcPts val="0"/>
                        </a:spcBef>
                        <a:spcAft>
                          <a:spcPts val="0"/>
                        </a:spcAft>
                        <a:buNone/>
                      </a:pPr>
                      <a:r>
                        <a:rPr lang="en" sz="1800" b="1" i="1" spc="300" dirty="0">
                          <a:solidFill>
                            <a:schemeClr val="tx1"/>
                          </a:solidFill>
                          <a:latin typeface="Alata" panose="020B0604020202020204" charset="0"/>
                          <a:ea typeface="Open Sans"/>
                          <a:cs typeface="Open Sans"/>
                          <a:sym typeface="Open Sans"/>
                        </a:rPr>
                        <a:t>System Architecture</a:t>
                      </a:r>
                      <a:endParaRPr sz="1800" b="1" i="1" spc="300" dirty="0">
                        <a:solidFill>
                          <a:schemeClr val="tx1"/>
                        </a:solidFill>
                        <a:latin typeface="Alata" panose="020B0604020202020204" charset="0"/>
                        <a:ea typeface="Open Sans"/>
                        <a:cs typeface="Open Sans"/>
                        <a:sym typeface="Open Sans"/>
                      </a:endParaRP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solidFill>
                      <a:schemeClr val="lt1"/>
                    </a:solidFill>
                  </a:tcPr>
                </a:tc>
                <a:extLst>
                  <a:ext uri="{0D108BD9-81ED-4DB2-BD59-A6C34878D82A}">
                    <a16:rowId xmlns:a16="http://schemas.microsoft.com/office/drawing/2014/main" val="10004"/>
                  </a:ext>
                </a:extLst>
              </a:tr>
              <a:tr h="434790">
                <a:tc>
                  <a:txBody>
                    <a:bodyPr/>
                    <a:lstStyle/>
                    <a:p>
                      <a:pPr marL="0" lvl="0" indent="0" algn="l" rtl="0">
                        <a:spcBef>
                          <a:spcPts val="0"/>
                        </a:spcBef>
                        <a:spcAft>
                          <a:spcPts val="1600"/>
                        </a:spcAft>
                        <a:buNone/>
                      </a:pPr>
                      <a:r>
                        <a:rPr lang="en" sz="1800" b="1" i="1" spc="300" dirty="0">
                          <a:solidFill>
                            <a:schemeClr val="tx1"/>
                          </a:solidFill>
                          <a:latin typeface="Alata" panose="020B0604020202020204" charset="0"/>
                          <a:ea typeface="Open Sans"/>
                          <a:cs typeface="Open Sans"/>
                          <a:sym typeface="Open Sans"/>
                        </a:rPr>
                        <a:t>System Tools</a:t>
                      </a:r>
                      <a:endParaRPr sz="1800" b="1" i="1" spc="300" dirty="0">
                        <a:solidFill>
                          <a:schemeClr val="tx1"/>
                        </a:solidFill>
                        <a:latin typeface="Alata" panose="020B0604020202020204" charset="0"/>
                        <a:ea typeface="Open Sans"/>
                        <a:cs typeface="Open Sans"/>
                        <a:sym typeface="Open Sans"/>
                      </a:endParaRPr>
                    </a:p>
                  </a:txBody>
                  <a:tcPr marL="91425" marR="91425" marT="91425" marB="91425" anchor="ctr">
                    <a:lnL w="28575" cap="flat" cmpd="sng" algn="ctr">
                      <a:solidFill>
                        <a:schemeClr val="tx2"/>
                      </a:solidFill>
                      <a:prstDash val="solid"/>
                      <a:round/>
                      <a:headEnd type="none" w="med" len="med"/>
                      <a:tailEnd type="none" w="med" len="med"/>
                    </a:lnL>
                    <a:lnR w="28575"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solidFill>
                      <a:schemeClr val="lt1"/>
                    </a:solidFill>
                  </a:tcPr>
                </a:tc>
                <a:extLst>
                  <a:ext uri="{0D108BD9-81ED-4DB2-BD59-A6C34878D82A}">
                    <a16:rowId xmlns:a16="http://schemas.microsoft.com/office/drawing/2014/main" val="10005"/>
                  </a:ext>
                </a:extLst>
              </a:tr>
            </a:tbl>
          </a:graphicData>
        </a:graphic>
      </p:graphicFrame>
      <p:sp>
        <p:nvSpPr>
          <p:cNvPr id="4" name="Freeform 3">
            <a:extLst>
              <a:ext uri="{FF2B5EF4-FFF2-40B4-BE49-F238E27FC236}">
                <a16:creationId xmlns:a16="http://schemas.microsoft.com/office/drawing/2014/main" id="{3412FB51-DE4A-B686-5059-4583016DA770}"/>
              </a:ext>
            </a:extLst>
          </p:cNvPr>
          <p:cNvSpPr/>
          <p:nvPr/>
        </p:nvSpPr>
        <p:spPr>
          <a:xfrm>
            <a:off x="4129025" y="-3131355"/>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graphicFrame>
        <p:nvGraphicFramePr>
          <p:cNvPr id="7" name="Table 6">
            <a:extLst>
              <a:ext uri="{FF2B5EF4-FFF2-40B4-BE49-F238E27FC236}">
                <a16:creationId xmlns:a16="http://schemas.microsoft.com/office/drawing/2014/main" id="{6A615116-B961-F74A-8567-201D997EA654}"/>
              </a:ext>
            </a:extLst>
          </p:cNvPr>
          <p:cNvGraphicFramePr>
            <a:graphicFrameLocks noGrp="1"/>
          </p:cNvGraphicFramePr>
          <p:nvPr>
            <p:extLst>
              <p:ext uri="{D42A27DB-BD31-4B8C-83A1-F6EECF244321}">
                <p14:modId xmlns:p14="http://schemas.microsoft.com/office/powerpoint/2010/main" val="252976226"/>
              </p:ext>
            </p:extLst>
          </p:nvPr>
        </p:nvGraphicFramePr>
        <p:xfrm>
          <a:off x="720000" y="445025"/>
          <a:ext cx="4651898" cy="573841"/>
        </p:xfrm>
        <a:graphic>
          <a:graphicData uri="http://schemas.openxmlformats.org/drawingml/2006/table">
            <a:tbl>
              <a:tblPr rtl="1"/>
              <a:tblGrid>
                <a:gridCol w="4651898">
                  <a:extLst>
                    <a:ext uri="{9D8B030D-6E8A-4147-A177-3AD203B41FA5}">
                      <a16:colId xmlns:a16="http://schemas.microsoft.com/office/drawing/2014/main" val="3596903950"/>
                    </a:ext>
                  </a:extLst>
                </a:gridCol>
              </a:tblGrid>
              <a:tr h="573841">
                <a:tc>
                  <a:txBody>
                    <a:bodyPr/>
                    <a:lstStyle/>
                    <a:p>
                      <a:pPr rtl="1"/>
                      <a:endParaRPr lang="ar-EG" dirty="0">
                        <a:solidFill>
                          <a:schemeClr val="tx2"/>
                        </a:solidFill>
                      </a:endParaRPr>
                    </a:p>
                  </a:txBody>
                  <a:tcPr>
                    <a:lnL w="38100" cap="flat" cmpd="sng" algn="ctr">
                      <a:noFill/>
                      <a:prstDash val="solid"/>
                      <a:round/>
                      <a:headEnd type="none" w="med" len="med"/>
                      <a:tailEnd type="none" w="med" len="med"/>
                    </a:lnL>
                    <a:lnR w="38100" cap="flat" cmpd="sng" algn="ctr">
                      <a:solidFill>
                        <a:schemeClr val="tx2"/>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tcPr>
                </a:tc>
                <a:extLst>
                  <a:ext uri="{0D108BD9-81ED-4DB2-BD59-A6C34878D82A}">
                    <a16:rowId xmlns:a16="http://schemas.microsoft.com/office/drawing/2014/main" val="1940976572"/>
                  </a:ext>
                </a:extLst>
              </a:tr>
            </a:tbl>
          </a:graphicData>
        </a:graphic>
      </p:graphicFrame>
    </p:spTree>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4" presetClass="entr" presetSubtype="16" fill="hold" grpId="0" nodeType="afterEffect">
                                  <p:stCondLst>
                                    <p:cond delay="0"/>
                                  </p:stCondLst>
                                  <p:childTnLst>
                                    <p:set>
                                      <p:cBhvr>
                                        <p:cTn id="10" dur="1" fill="hold">
                                          <p:stCondLst>
                                            <p:cond delay="0"/>
                                          </p:stCondLst>
                                        </p:cTn>
                                        <p:tgtEl>
                                          <p:spTgt spid="154"/>
                                        </p:tgtEl>
                                        <p:attrNameLst>
                                          <p:attrName>style.visibility</p:attrName>
                                        </p:attrNameLst>
                                      </p:cBhvr>
                                      <p:to>
                                        <p:strVal val="visible"/>
                                      </p:to>
                                    </p:set>
                                    <p:animEffect transition="in" filter="box(in)">
                                      <p:cBhvr>
                                        <p:cTn id="11" dur="2000"/>
                                        <p:tgtEl>
                                          <p:spTgt spid="154"/>
                                        </p:tgtEl>
                                      </p:cBhvr>
                                    </p:animEffect>
                                  </p:childTnLst>
                                </p:cTn>
                              </p:par>
                            </p:childTnLst>
                          </p:cTn>
                        </p:par>
                        <p:par>
                          <p:cTn id="12" fill="hold">
                            <p:stCondLst>
                              <p:cond delay="2500"/>
                            </p:stCondLst>
                            <p:childTnLst>
                              <p:par>
                                <p:cTn id="13" presetID="22" presetClass="entr" presetSubtype="4" fill="hold" nodeType="afterEffect">
                                  <p:stCondLst>
                                    <p:cond delay="0"/>
                                  </p:stCondLst>
                                  <p:childTnLst>
                                    <p:set>
                                      <p:cBhvr>
                                        <p:cTn id="14" dur="1" fill="hold">
                                          <p:stCondLst>
                                            <p:cond delay="0"/>
                                          </p:stCondLst>
                                        </p:cTn>
                                        <p:tgtEl>
                                          <p:spTgt spid="156"/>
                                        </p:tgtEl>
                                        <p:attrNameLst>
                                          <p:attrName>style.visibility</p:attrName>
                                        </p:attrNameLst>
                                      </p:cBhvr>
                                      <p:to>
                                        <p:strVal val="visible"/>
                                      </p:to>
                                    </p:set>
                                    <p:animEffect transition="in" filter="wipe(down)">
                                      <p:cBhvr>
                                        <p:cTn id="15"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8" name="Google Shape;378;p44"/>
          <p:cNvSpPr txBox="1">
            <a:spLocks noGrp="1"/>
          </p:cNvSpPr>
          <p:nvPr>
            <p:ph type="title"/>
          </p:nvPr>
        </p:nvSpPr>
        <p:spPr>
          <a:xfrm>
            <a:off x="125004" y="82475"/>
            <a:ext cx="7704000" cy="572700"/>
          </a:xfrm>
          <a:prstGeom prst="rect">
            <a:avLst/>
          </a:prstGeom>
        </p:spPr>
        <p:txBody>
          <a:bodyPr spcFirstLastPara="1" wrap="square" lIns="91425" tIns="91425" rIns="91425" bIns="91425" anchor="t" anchorCtr="0">
            <a:noAutofit/>
          </a:bodyPr>
          <a:lstStyle/>
          <a:p>
            <a:pPr lvl="0"/>
            <a:r>
              <a:rPr lang="en" sz="3200" dirty="0">
                <a:latin typeface="ADLaM Display" panose="02010000000000000000" pitchFamily="2" charset="0"/>
                <a:ea typeface="ADLaM Display" panose="02010000000000000000" pitchFamily="2" charset="0"/>
                <a:cs typeface="ADLaM Display" panose="02010000000000000000" pitchFamily="2" charset="0"/>
              </a:rPr>
              <a:t>Overview Of Project Idea</a:t>
            </a:r>
            <a:endParaRPr sz="3200" dirty="0"/>
          </a:p>
        </p:txBody>
      </p:sp>
      <p:pic>
        <p:nvPicPr>
          <p:cNvPr id="4" name="Google Shape;182;p30">
            <a:extLst>
              <a:ext uri="{FF2B5EF4-FFF2-40B4-BE49-F238E27FC236}">
                <a16:creationId xmlns:a16="http://schemas.microsoft.com/office/drawing/2014/main" id="{BF25E1F7-676F-FA7E-3EE8-6E5E7FB9D94C}"/>
              </a:ext>
            </a:extLst>
          </p:cNvPr>
          <p:cNvPicPr preferRelativeResize="0"/>
          <p:nvPr/>
        </p:nvPicPr>
        <p:blipFill rotWithShape="1">
          <a:blip r:embed="rId3">
            <a:alphaModFix/>
            <a:extLst>
              <a:ext uri="{BEBA8EAE-BF5A-486C-A8C5-ECC9F3942E4B}">
                <a14:imgProps xmlns:a14="http://schemas.microsoft.com/office/drawing/2010/main">
                  <a14:imgLayer r:embed="rId4">
                    <a14:imgEffect>
                      <a14:brightnessContrast contrast="-40000"/>
                    </a14:imgEffect>
                  </a14:imgLayer>
                </a14:imgProps>
              </a:ext>
            </a:extLst>
          </a:blip>
          <a:srcRect t="426" b="426"/>
          <a:stretch/>
        </p:blipFill>
        <p:spPr>
          <a:xfrm>
            <a:off x="5943818" y="2830840"/>
            <a:ext cx="3156750" cy="2246107"/>
          </a:xfrm>
          <a:prstGeom prst="rect">
            <a:avLst/>
          </a:prstGeom>
          <a:noFill/>
          <a:ln>
            <a:noFill/>
          </a:ln>
          <a:effectLst>
            <a:glow rad="63500">
              <a:schemeClr val="accent1">
                <a:satMod val="175000"/>
                <a:alpha val="40000"/>
              </a:schemeClr>
            </a:glow>
            <a:outerShdw blurRad="285750" dist="38100" dir="4680000" algn="bl" rotWithShape="0">
              <a:schemeClr val="lt2">
                <a:alpha val="25000"/>
              </a:schemeClr>
            </a:outerShdw>
          </a:effectLst>
        </p:spPr>
      </p:pic>
      <p:sp>
        <p:nvSpPr>
          <p:cNvPr id="17" name="Google Shape;373;p44">
            <a:extLst>
              <a:ext uri="{FF2B5EF4-FFF2-40B4-BE49-F238E27FC236}">
                <a16:creationId xmlns:a16="http://schemas.microsoft.com/office/drawing/2014/main" id="{7BEFDA4E-15D1-B7D6-1B62-940A6434811D}"/>
              </a:ext>
            </a:extLst>
          </p:cNvPr>
          <p:cNvSpPr txBox="1">
            <a:spLocks/>
          </p:cNvSpPr>
          <p:nvPr/>
        </p:nvSpPr>
        <p:spPr>
          <a:xfrm>
            <a:off x="431815" y="761409"/>
            <a:ext cx="7090378" cy="4094676"/>
          </a:xfrm>
          <a:prstGeom prst="rect">
            <a:avLst/>
          </a:prstGeom>
          <a:noFill/>
          <a:ln>
            <a:noFill/>
          </a:ln>
          <a:effectLst>
            <a:outerShdw blurRad="57150" dist="19050" dir="5400000" algn="bl" rotWithShape="0">
              <a:schemeClr val="lt2">
                <a:alpha val="50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lt2"/>
                </a:solidFill>
                <a:latin typeface="Audiowide"/>
                <a:ea typeface="Audiowide"/>
                <a:cs typeface="Audiowide"/>
                <a:sym typeface="Audiowide"/>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sz="1600" b="1" dirty="0">
                <a:solidFill>
                  <a:schemeClr val="dk1"/>
                </a:solidFill>
                <a:latin typeface="Open Sans"/>
                <a:ea typeface="Open Sans"/>
                <a:cs typeface="Open Sans"/>
                <a:sym typeface="Open Sans"/>
              </a:rPr>
              <a:t>Our system outlines a comprehensive plan to address the escalating issue of road accidents in Egypt, particularly focusing on the surge in fatalities and injuries caused by safety protocol violations, primarily speeding. </a:t>
            </a:r>
          </a:p>
          <a:p>
            <a:pPr marL="0" indent="0"/>
            <a:endParaRPr lang="en-US" sz="1600" b="1" dirty="0">
              <a:solidFill>
                <a:schemeClr val="dk1"/>
              </a:solidFill>
              <a:latin typeface="Open Sans"/>
              <a:ea typeface="Open Sans"/>
              <a:cs typeface="Open Sans"/>
              <a:sym typeface="Open Sans"/>
            </a:endParaRPr>
          </a:p>
          <a:p>
            <a:pPr marL="0" indent="0"/>
            <a:r>
              <a:rPr lang="en-US" sz="1600" b="1" dirty="0">
                <a:solidFill>
                  <a:schemeClr val="dk1"/>
                </a:solidFill>
                <a:latin typeface="Open Sans"/>
                <a:ea typeface="Open Sans"/>
                <a:cs typeface="Open Sans"/>
                <a:sym typeface="Open Sans"/>
              </a:rPr>
              <a:t>The main objective of the project is to enhance road safety and reduce traffic accidents by implementing a smart radar system utilizing big data and machine learning technologies. The report encompasses feasibility studies, analysis of the existing system's limitations, requirements for the new system, advantages of the proposed system, and strategies for risk management. By deploying this system, we aim to make road environment more safer and a reduction in traffic accidents and injuries.</a:t>
            </a:r>
          </a:p>
        </p:txBody>
      </p:sp>
      <p:sp>
        <p:nvSpPr>
          <p:cNvPr id="21" name="Freeform 3">
            <a:extLst>
              <a:ext uri="{FF2B5EF4-FFF2-40B4-BE49-F238E27FC236}">
                <a16:creationId xmlns:a16="http://schemas.microsoft.com/office/drawing/2014/main" id="{BD936FA0-6A4D-6654-BB5E-D3B4C5101429}"/>
              </a:ext>
            </a:extLst>
          </p:cNvPr>
          <p:cNvSpPr/>
          <p:nvPr/>
        </p:nvSpPr>
        <p:spPr>
          <a:xfrm>
            <a:off x="-3143623" y="1017725"/>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5">
              <a:alphaModFix amt="18999"/>
              <a:duotone>
                <a:prstClr val="black"/>
                <a:schemeClr val="tx2">
                  <a:tint val="45000"/>
                  <a:satMod val="400000"/>
                </a:schemeClr>
              </a:duotone>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ar-EG" dirty="0"/>
          </a:p>
        </p:txBody>
      </p:sp>
    </p:spTree>
    <p:extLst>
      <p:ext uri="{BB962C8B-B14F-4D97-AF65-F5344CB8AC3E}">
        <p14:creationId xmlns:p14="http://schemas.microsoft.com/office/powerpoint/2010/main" val="1894064180"/>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78"/>
                                        </p:tgtEl>
                                        <p:attrNameLst>
                                          <p:attrName>style.visibility</p:attrName>
                                        </p:attrNameLst>
                                      </p:cBhvr>
                                      <p:to>
                                        <p:strVal val="visible"/>
                                      </p:to>
                                    </p:set>
                                    <p:anim calcmode="lin" valueType="num">
                                      <p:cBhvr additive="base">
                                        <p:cTn id="7" dur="500" fill="hold"/>
                                        <p:tgtEl>
                                          <p:spTgt spid="378"/>
                                        </p:tgtEl>
                                        <p:attrNameLst>
                                          <p:attrName>ppt_x</p:attrName>
                                        </p:attrNameLst>
                                      </p:cBhvr>
                                      <p:tavLst>
                                        <p:tav tm="0">
                                          <p:val>
                                            <p:strVal val="#ppt_x"/>
                                          </p:val>
                                        </p:tav>
                                        <p:tav tm="100000">
                                          <p:val>
                                            <p:strVal val="#ppt_x"/>
                                          </p:val>
                                        </p:tav>
                                      </p:tavLst>
                                    </p:anim>
                                    <p:anim calcmode="lin" valueType="num">
                                      <p:cBhvr additive="base">
                                        <p:cTn id="8" dur="500" fill="hold"/>
                                        <p:tgtEl>
                                          <p:spTgt spid="37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1000"/>
                                        <p:tgtEl>
                                          <p:spTgt spid="4"/>
                                        </p:tgtEl>
                                      </p:cBhvr>
                                    </p:animEffect>
                                    <p:anim calcmode="lin" valueType="num">
                                      <p:cBhvr>
                                        <p:cTn id="17" dur="1000" fill="hold"/>
                                        <p:tgtEl>
                                          <p:spTgt spid="4"/>
                                        </p:tgtEl>
                                        <p:attrNameLst>
                                          <p:attrName>ppt_x</p:attrName>
                                        </p:attrNameLst>
                                      </p:cBhvr>
                                      <p:tavLst>
                                        <p:tav tm="0">
                                          <p:val>
                                            <p:strVal val="#ppt_x"/>
                                          </p:val>
                                        </p:tav>
                                        <p:tav tm="100000">
                                          <p:val>
                                            <p:strVal val="#ppt_x"/>
                                          </p:val>
                                        </p:tav>
                                      </p:tavLst>
                                    </p:anim>
                                    <p:anim calcmode="lin" valueType="num">
                                      <p:cBhvr>
                                        <p:cTn id="1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F2F67614-321F-D147-8340-BB05A502BAFC}"/>
              </a:ext>
            </a:extLst>
          </p:cNvPr>
          <p:cNvPicPr>
            <a:picLocks noGrp="1" noChangeAspect="1"/>
          </p:cNvPicPr>
          <p:nvPr>
            <p:ph type="pic" idx="2"/>
          </p:nvPr>
        </p:nvPicPr>
        <p:blipFill>
          <a:blip r:embed="rId3"/>
          <a:srcRect l="11087" r="11087"/>
          <a:stretch>
            <a:fillRect/>
          </a:stretch>
        </p:blipFill>
        <p:spPr>
          <a:xfrm>
            <a:off x="6592200" y="75921"/>
            <a:ext cx="2318718" cy="2902985"/>
          </a:xfrm>
        </p:spPr>
      </p:pic>
      <p:pic>
        <p:nvPicPr>
          <p:cNvPr id="3" name="Picture Placeholder 13">
            <a:extLst>
              <a:ext uri="{FF2B5EF4-FFF2-40B4-BE49-F238E27FC236}">
                <a16:creationId xmlns:a16="http://schemas.microsoft.com/office/drawing/2014/main" id="{CDC242DF-E81E-B9E4-455F-5B76407488EA}"/>
              </a:ext>
            </a:extLst>
          </p:cNvPr>
          <p:cNvPicPr>
            <a:picLocks noChangeAspect="1"/>
          </p:cNvPicPr>
          <p:nvPr/>
        </p:nvPicPr>
        <p:blipFill>
          <a:blip r:embed="rId4"/>
          <a:srcRect l="18824" r="18824"/>
          <a:stretch>
            <a:fillRect/>
          </a:stretch>
        </p:blipFill>
        <p:spPr>
          <a:xfrm>
            <a:off x="6592200" y="3048000"/>
            <a:ext cx="2318718" cy="1943100"/>
          </a:xfrm>
          <a:prstGeom prst="rect">
            <a:avLst/>
          </a:prstGeom>
          <a:noFill/>
          <a:ln w="19050" cap="flat" cmpd="sng">
            <a:solidFill>
              <a:schemeClr val="lt2"/>
            </a:solidFill>
            <a:prstDash val="solid"/>
            <a:round/>
            <a:headEnd type="none" w="sm" len="sm"/>
            <a:tailEnd type="none" w="sm" len="sm"/>
          </a:ln>
          <a:effectLst>
            <a:outerShdw blurRad="71438" dist="57150" dir="7920000" algn="bl" rotWithShape="0">
              <a:schemeClr val="accent2">
                <a:alpha val="45000"/>
              </a:schemeClr>
            </a:outerShdw>
          </a:effectLst>
        </p:spPr>
      </p:pic>
      <p:sp>
        <p:nvSpPr>
          <p:cNvPr id="4" name="Google Shape;163;p29">
            <a:extLst>
              <a:ext uri="{FF2B5EF4-FFF2-40B4-BE49-F238E27FC236}">
                <a16:creationId xmlns:a16="http://schemas.microsoft.com/office/drawing/2014/main" id="{117BD615-C617-6B23-9F7F-05EE81FF913B}"/>
              </a:ext>
            </a:extLst>
          </p:cNvPr>
          <p:cNvSpPr txBox="1">
            <a:spLocks noGrp="1"/>
          </p:cNvSpPr>
          <p:nvPr>
            <p:ph type="title"/>
          </p:nvPr>
        </p:nvSpPr>
        <p:spPr>
          <a:xfrm>
            <a:off x="120090" y="75921"/>
            <a:ext cx="6576545" cy="573087"/>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2400" b="1" i="1" spc="300" dirty="0">
                <a:solidFill>
                  <a:schemeClr val="tx2"/>
                </a:solidFill>
                <a:latin typeface="Alata"/>
              </a:rPr>
              <a:t>Motivation &amp; Problem Definition</a:t>
            </a:r>
          </a:p>
        </p:txBody>
      </p:sp>
      <p:sp>
        <p:nvSpPr>
          <p:cNvPr id="7" name="TextBox 7">
            <a:extLst>
              <a:ext uri="{FF2B5EF4-FFF2-40B4-BE49-F238E27FC236}">
                <a16:creationId xmlns:a16="http://schemas.microsoft.com/office/drawing/2014/main" id="{9D732F7A-2081-8DFB-24B1-CA3BA8611BDC}"/>
              </a:ext>
            </a:extLst>
          </p:cNvPr>
          <p:cNvSpPr txBox="1">
            <a:spLocks noGrp="1"/>
          </p:cNvSpPr>
          <p:nvPr>
            <p:ph type="body" idx="1"/>
          </p:nvPr>
        </p:nvSpPr>
        <p:spPr>
          <a:xfrm>
            <a:off x="666936" y="1056325"/>
            <a:ext cx="5482851" cy="2492990"/>
          </a:xfrm>
          <a:prstGeom prst="rect">
            <a:avLst/>
          </a:prstGeom>
          <a:effectLst>
            <a:outerShdw blurRad="50800" dist="38100" dir="2700000" algn="tl" rotWithShape="0">
              <a:schemeClr val="tx2">
                <a:alpha val="40000"/>
              </a:schemeClr>
            </a:outerShdw>
          </a:effectLst>
        </p:spPr>
        <p:txBody>
          <a:bodyPr wrap="square" lIns="0" tIns="0" rIns="0" bIns="0" rtlCol="0" anchor="t">
            <a:spAutoFit/>
          </a:bodyPr>
          <a:lstStyle/>
          <a:p>
            <a:pPr marL="495300" indent="-342900" algn="l">
              <a:lnSpc>
                <a:spcPct val="150000"/>
              </a:lnSpc>
              <a:spcBef>
                <a:spcPct val="0"/>
              </a:spcBef>
              <a:buSzPct val="80000"/>
              <a:buFont typeface="+mj-lt"/>
              <a:buAutoNum type="arabicParenR"/>
            </a:pPr>
            <a:r>
              <a:rPr lang="en-US" sz="1800" dirty="0">
                <a:solidFill>
                  <a:srgbClr val="FFFFFF"/>
                </a:solidFill>
                <a:latin typeface="Canva Sans"/>
              </a:rPr>
              <a:t>According to Arab 48 newspaper, corresponding to 12/31/2023, the number of road accidents reached 333, compared to 319 fatal accidents in 2022, representing an increase of about 5%, due to several reasons, with most accidents occurring due to speeding.</a:t>
            </a:r>
          </a:p>
        </p:txBody>
      </p:sp>
      <p:sp>
        <p:nvSpPr>
          <p:cNvPr id="8" name="Freeform 3">
            <a:extLst>
              <a:ext uri="{FF2B5EF4-FFF2-40B4-BE49-F238E27FC236}">
                <a16:creationId xmlns:a16="http://schemas.microsoft.com/office/drawing/2014/main" id="{22BFE0FE-77A3-6E83-F0D4-88C3AB614BAE}"/>
              </a:ext>
            </a:extLst>
          </p:cNvPr>
          <p:cNvSpPr/>
          <p:nvPr/>
        </p:nvSpPr>
        <p:spPr>
          <a:xfrm>
            <a:off x="-4199843" y="1355078"/>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5">
              <a:alphaModFix amt="18999"/>
              <a:duotone>
                <a:prstClr val="black"/>
                <a:schemeClr val="tx2">
                  <a:tint val="45000"/>
                  <a:satMod val="400000"/>
                </a:schemeClr>
              </a:duotone>
              <a:extLst>
                <a:ext uri="{96DAC541-7B7A-43D3-8B79-37D633B846F1}">
                  <asvg:svgBlip xmlns:asvg="http://schemas.microsoft.com/office/drawing/2016/SVG/main" r:embed="rId6"/>
                </a:ext>
              </a:extLst>
            </a:blip>
            <a:stretch>
              <a:fillRect/>
            </a:stretch>
          </a:blipFill>
          <a:ln cap="sq">
            <a:noFill/>
            <a:prstDash val="solid"/>
            <a:miter/>
          </a:ln>
        </p:spPr>
        <p:txBody>
          <a:bodyPr/>
          <a:lstStyle/>
          <a:p>
            <a:endParaRPr lang="ar-EG" dirty="0"/>
          </a:p>
        </p:txBody>
      </p:sp>
    </p:spTree>
    <p:extLst>
      <p:ext uri="{BB962C8B-B14F-4D97-AF65-F5344CB8AC3E}">
        <p14:creationId xmlns:p14="http://schemas.microsoft.com/office/powerpoint/2010/main" val="2362287632"/>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par>
                          <p:cTn id="14" fill="hold">
                            <p:stCondLst>
                              <p:cond delay="1500"/>
                            </p:stCondLst>
                            <p:childTnLst>
                              <p:par>
                                <p:cTn id="15" presetID="22" presetClass="entr" presetSubtype="4"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00"/>
                                        <p:tgtEl>
                                          <p:spTgt spid="10"/>
                                        </p:tgtEl>
                                      </p:cBhvr>
                                    </p:animEffect>
                                  </p:childTnLst>
                                </p:cTn>
                              </p:par>
                            </p:childTnLst>
                          </p:cTn>
                        </p:par>
                        <p:par>
                          <p:cTn id="18" fill="hold">
                            <p:stCondLst>
                              <p:cond delay="2000"/>
                            </p:stCondLst>
                            <p:childTnLst>
                              <p:par>
                                <p:cTn id="19" presetID="22" presetClass="entr" presetSubtype="4"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down)">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4" name="Google Shape;163;p29">
            <a:extLst>
              <a:ext uri="{FF2B5EF4-FFF2-40B4-BE49-F238E27FC236}">
                <a16:creationId xmlns:a16="http://schemas.microsoft.com/office/drawing/2014/main" id="{117BD615-C617-6B23-9F7F-05EE81FF913B}"/>
              </a:ext>
            </a:extLst>
          </p:cNvPr>
          <p:cNvSpPr txBox="1">
            <a:spLocks noGrp="1"/>
          </p:cNvSpPr>
          <p:nvPr>
            <p:ph type="title"/>
          </p:nvPr>
        </p:nvSpPr>
        <p:spPr>
          <a:xfrm>
            <a:off x="120090" y="75921"/>
            <a:ext cx="6576545" cy="573087"/>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2400" b="1" i="1" spc="300" dirty="0">
                <a:solidFill>
                  <a:schemeClr val="tx2"/>
                </a:solidFill>
                <a:latin typeface="Alata"/>
              </a:rPr>
              <a:t>Motivation &amp; Problem Definition</a:t>
            </a:r>
          </a:p>
        </p:txBody>
      </p:sp>
      <p:sp>
        <p:nvSpPr>
          <p:cNvPr id="7" name="TextBox 7">
            <a:extLst>
              <a:ext uri="{FF2B5EF4-FFF2-40B4-BE49-F238E27FC236}">
                <a16:creationId xmlns:a16="http://schemas.microsoft.com/office/drawing/2014/main" id="{9D732F7A-2081-8DFB-24B1-CA3BA8611BDC}"/>
              </a:ext>
            </a:extLst>
          </p:cNvPr>
          <p:cNvSpPr txBox="1">
            <a:spLocks noGrp="1"/>
          </p:cNvSpPr>
          <p:nvPr>
            <p:ph type="body" idx="1"/>
          </p:nvPr>
        </p:nvSpPr>
        <p:spPr>
          <a:xfrm>
            <a:off x="666936" y="1056325"/>
            <a:ext cx="5482851" cy="3323987"/>
          </a:xfrm>
          <a:prstGeom prst="rect">
            <a:avLst/>
          </a:prstGeom>
          <a:effectLst>
            <a:outerShdw blurRad="50800" dist="38100" dir="2700000" algn="tl" rotWithShape="0">
              <a:schemeClr val="tx2">
                <a:alpha val="40000"/>
              </a:schemeClr>
            </a:outerShdw>
          </a:effectLst>
        </p:spPr>
        <p:txBody>
          <a:bodyPr wrap="square" lIns="0" tIns="0" rIns="0" bIns="0" rtlCol="0" anchor="t">
            <a:spAutoFit/>
          </a:bodyPr>
          <a:lstStyle/>
          <a:p>
            <a:pPr marL="495300" indent="-342900" algn="l">
              <a:lnSpc>
                <a:spcPct val="150000"/>
              </a:lnSpc>
              <a:spcBef>
                <a:spcPct val="0"/>
              </a:spcBef>
              <a:buSzPct val="80000"/>
              <a:buFont typeface="+mj-lt"/>
              <a:buAutoNum type="arabicParenR" startAt="2"/>
            </a:pPr>
            <a:r>
              <a:rPr lang="en-US" sz="1800" dirty="0">
                <a:solidFill>
                  <a:srgbClr val="FFFFFF"/>
                </a:solidFill>
                <a:latin typeface="Canva Sans"/>
              </a:rPr>
              <a:t>Another problem we face is that there is a lot of diverse data , which may cause collisions between the data and each other ,which makes the system unreliable or may preform functions incorrectly. These processes also require accuracy ,speed ,and complete ,correct data to be able to identify the violating vehicles or determine their data</a:t>
            </a:r>
          </a:p>
        </p:txBody>
      </p:sp>
      <p:sp>
        <p:nvSpPr>
          <p:cNvPr id="8" name="Freeform 3">
            <a:extLst>
              <a:ext uri="{FF2B5EF4-FFF2-40B4-BE49-F238E27FC236}">
                <a16:creationId xmlns:a16="http://schemas.microsoft.com/office/drawing/2014/main" id="{22BFE0FE-77A3-6E83-F0D4-88C3AB614BAE}"/>
              </a:ext>
            </a:extLst>
          </p:cNvPr>
          <p:cNvSpPr/>
          <p:nvPr/>
        </p:nvSpPr>
        <p:spPr>
          <a:xfrm>
            <a:off x="-4199843" y="1355078"/>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ar-EG" dirty="0"/>
          </a:p>
        </p:txBody>
      </p:sp>
      <p:sp>
        <p:nvSpPr>
          <p:cNvPr id="5" name="Picture Placeholder 4">
            <a:extLst>
              <a:ext uri="{FF2B5EF4-FFF2-40B4-BE49-F238E27FC236}">
                <a16:creationId xmlns:a16="http://schemas.microsoft.com/office/drawing/2014/main" id="{44CBD8EA-57C0-5B0D-391A-669457A7128C}"/>
              </a:ext>
            </a:extLst>
          </p:cNvPr>
          <p:cNvSpPr>
            <a:spLocks noGrp="1"/>
          </p:cNvSpPr>
          <p:nvPr>
            <p:ph type="pic" idx="2"/>
          </p:nvPr>
        </p:nvSpPr>
        <p:spPr/>
      </p:sp>
    </p:spTree>
    <p:extLst>
      <p:ext uri="{BB962C8B-B14F-4D97-AF65-F5344CB8AC3E}">
        <p14:creationId xmlns:p14="http://schemas.microsoft.com/office/powerpoint/2010/main" val="3417330242"/>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4" name="Google Shape;163;p29">
            <a:extLst>
              <a:ext uri="{FF2B5EF4-FFF2-40B4-BE49-F238E27FC236}">
                <a16:creationId xmlns:a16="http://schemas.microsoft.com/office/drawing/2014/main" id="{117BD615-C617-6B23-9F7F-05EE81FF913B}"/>
              </a:ext>
            </a:extLst>
          </p:cNvPr>
          <p:cNvSpPr txBox="1">
            <a:spLocks noGrp="1"/>
          </p:cNvSpPr>
          <p:nvPr>
            <p:ph type="title"/>
          </p:nvPr>
        </p:nvSpPr>
        <p:spPr>
          <a:xfrm>
            <a:off x="120090" y="75921"/>
            <a:ext cx="6576545" cy="573087"/>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2400" b="1" i="1" spc="300" dirty="0">
                <a:solidFill>
                  <a:schemeClr val="tx2"/>
                </a:solidFill>
                <a:latin typeface="Alata"/>
              </a:rPr>
              <a:t>Motivation &amp; Problem Definition</a:t>
            </a:r>
          </a:p>
        </p:txBody>
      </p:sp>
      <p:sp>
        <p:nvSpPr>
          <p:cNvPr id="7" name="TextBox 7">
            <a:extLst>
              <a:ext uri="{FF2B5EF4-FFF2-40B4-BE49-F238E27FC236}">
                <a16:creationId xmlns:a16="http://schemas.microsoft.com/office/drawing/2014/main" id="{9D732F7A-2081-8DFB-24B1-CA3BA8611BDC}"/>
              </a:ext>
            </a:extLst>
          </p:cNvPr>
          <p:cNvSpPr txBox="1">
            <a:spLocks noGrp="1"/>
          </p:cNvSpPr>
          <p:nvPr>
            <p:ph type="body" idx="1"/>
          </p:nvPr>
        </p:nvSpPr>
        <p:spPr>
          <a:xfrm>
            <a:off x="806772" y="698347"/>
            <a:ext cx="3456453" cy="1384995"/>
          </a:xfrm>
          <a:prstGeom prst="rect">
            <a:avLst/>
          </a:prstGeom>
          <a:effectLst>
            <a:outerShdw blurRad="50800" dist="38100" dir="2700000" algn="tl" rotWithShape="0">
              <a:schemeClr val="tx2">
                <a:alpha val="40000"/>
              </a:schemeClr>
            </a:outerShdw>
          </a:effectLst>
        </p:spPr>
        <p:txBody>
          <a:bodyPr wrap="square" lIns="0" tIns="0" rIns="0" bIns="0" rtlCol="0" anchor="t">
            <a:spAutoFit/>
          </a:bodyPr>
          <a:lstStyle/>
          <a:p>
            <a:pPr marL="495300" indent="-342900">
              <a:spcBef>
                <a:spcPct val="0"/>
              </a:spcBef>
              <a:buSzPct val="80000"/>
              <a:buFont typeface="+mj-lt"/>
              <a:buAutoNum type="arabicParenR" startAt="3"/>
            </a:pPr>
            <a:r>
              <a:rPr lang="en-US" sz="1800" dirty="0">
                <a:solidFill>
                  <a:srgbClr val="FFFFFF"/>
                </a:solidFill>
                <a:latin typeface="Canva Sans"/>
              </a:rPr>
              <a:t>Using multiple surveillance cameras along the road to detect cars violating traffic laws (Speed) is considered very costly.</a:t>
            </a:r>
          </a:p>
        </p:txBody>
      </p:sp>
      <p:sp>
        <p:nvSpPr>
          <p:cNvPr id="11" name="Freeform 3">
            <a:extLst>
              <a:ext uri="{FF2B5EF4-FFF2-40B4-BE49-F238E27FC236}">
                <a16:creationId xmlns:a16="http://schemas.microsoft.com/office/drawing/2014/main" id="{A3ED1A6C-80DD-1994-26C6-B4E89A553D6B}"/>
              </a:ext>
            </a:extLst>
          </p:cNvPr>
          <p:cNvSpPr/>
          <p:nvPr/>
        </p:nvSpPr>
        <p:spPr>
          <a:xfrm>
            <a:off x="-4200069" y="1355076"/>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txBody>
          <a:bodyPr/>
          <a:lstStyle/>
          <a:p>
            <a:endParaRPr lang="ar-EG" dirty="0"/>
          </a:p>
        </p:txBody>
      </p:sp>
      <p:sp>
        <p:nvSpPr>
          <p:cNvPr id="15" name="Freeform 5">
            <a:extLst>
              <a:ext uri="{FF2B5EF4-FFF2-40B4-BE49-F238E27FC236}">
                <a16:creationId xmlns:a16="http://schemas.microsoft.com/office/drawing/2014/main" id="{5D0BEFC1-A740-92E8-F702-9C38CD65767A}"/>
              </a:ext>
            </a:extLst>
          </p:cNvPr>
          <p:cNvSpPr/>
          <p:nvPr/>
        </p:nvSpPr>
        <p:spPr>
          <a:xfrm>
            <a:off x="5849758" y="689356"/>
            <a:ext cx="2848270" cy="1528857"/>
          </a:xfrm>
          <a:custGeom>
            <a:avLst/>
            <a:gdLst/>
            <a:ahLst/>
            <a:cxnLst/>
            <a:rect l="l" t="t" r="r" b="b"/>
            <a:pathLst>
              <a:path w="7996212" h="4875739">
                <a:moveTo>
                  <a:pt x="0" y="0"/>
                </a:moveTo>
                <a:lnTo>
                  <a:pt x="7996212" y="0"/>
                </a:lnTo>
                <a:lnTo>
                  <a:pt x="7996212" y="4875739"/>
                </a:lnTo>
                <a:lnTo>
                  <a:pt x="0" y="4875739"/>
                </a:lnTo>
                <a:lnTo>
                  <a:pt x="0" y="0"/>
                </a:lnTo>
                <a:close/>
              </a:path>
            </a:pathLst>
          </a:custGeom>
          <a:blipFill>
            <a:blip r:embed="rId5"/>
            <a:stretch>
              <a:fillRect/>
            </a:stretch>
          </a:blipFill>
          <a:ln w="28575">
            <a:solidFill>
              <a:schemeClr val="tx2"/>
            </a:solidFill>
          </a:ln>
          <a:effectLst>
            <a:outerShdw blurRad="50800" dist="38100" dir="8100000" algn="tr" rotWithShape="0">
              <a:schemeClr val="tx1">
                <a:alpha val="40000"/>
              </a:schemeClr>
            </a:outerShdw>
          </a:effectLst>
        </p:spPr>
        <p:txBody>
          <a:bodyPr/>
          <a:lstStyle/>
          <a:p>
            <a:endParaRPr lang="ar-EG" dirty="0"/>
          </a:p>
        </p:txBody>
      </p:sp>
      <p:sp>
        <p:nvSpPr>
          <p:cNvPr id="18" name="Freeform 7">
            <a:extLst>
              <a:ext uri="{FF2B5EF4-FFF2-40B4-BE49-F238E27FC236}">
                <a16:creationId xmlns:a16="http://schemas.microsoft.com/office/drawing/2014/main" id="{758582C4-4C7C-89A3-2B98-D90A00A62DDA}"/>
              </a:ext>
            </a:extLst>
          </p:cNvPr>
          <p:cNvSpPr/>
          <p:nvPr/>
        </p:nvSpPr>
        <p:spPr>
          <a:xfrm>
            <a:off x="6673083" y="2634521"/>
            <a:ext cx="1863637" cy="2086500"/>
          </a:xfrm>
          <a:custGeom>
            <a:avLst/>
            <a:gdLst/>
            <a:ahLst/>
            <a:cxnLst/>
            <a:rect l="l" t="t" r="r" b="b"/>
            <a:pathLst>
              <a:path w="4168553" h="4168553">
                <a:moveTo>
                  <a:pt x="0" y="0"/>
                </a:moveTo>
                <a:lnTo>
                  <a:pt x="4168553" y="0"/>
                </a:lnTo>
                <a:lnTo>
                  <a:pt x="4168553" y="4168553"/>
                </a:lnTo>
                <a:lnTo>
                  <a:pt x="0" y="4168553"/>
                </a:lnTo>
                <a:lnTo>
                  <a:pt x="0" y="0"/>
                </a:lnTo>
                <a:close/>
              </a:path>
            </a:pathLst>
          </a:custGeom>
          <a:blipFill>
            <a:blip r:embed="rId6"/>
            <a:stretch>
              <a:fillRect/>
            </a:stretch>
          </a:blipFill>
          <a:ln w="28575">
            <a:solidFill>
              <a:schemeClr val="tx2"/>
            </a:solidFill>
          </a:ln>
          <a:effectLst>
            <a:outerShdw blurRad="50800" dist="38100" dir="8100000" algn="tr" rotWithShape="0">
              <a:schemeClr val="tx1">
                <a:alpha val="40000"/>
              </a:schemeClr>
            </a:outerShdw>
          </a:effectLst>
        </p:spPr>
        <p:txBody>
          <a:bodyPr/>
          <a:lstStyle/>
          <a:p>
            <a:endParaRPr lang="ar-EG" dirty="0"/>
          </a:p>
        </p:txBody>
      </p:sp>
      <p:sp>
        <p:nvSpPr>
          <p:cNvPr id="19" name="TextBox 7">
            <a:extLst>
              <a:ext uri="{FF2B5EF4-FFF2-40B4-BE49-F238E27FC236}">
                <a16:creationId xmlns:a16="http://schemas.microsoft.com/office/drawing/2014/main" id="{7740AFCB-3A5B-00FF-2C7B-AB505F4A25A4}"/>
              </a:ext>
            </a:extLst>
          </p:cNvPr>
          <p:cNvSpPr txBox="1">
            <a:spLocks/>
          </p:cNvSpPr>
          <p:nvPr/>
        </p:nvSpPr>
        <p:spPr>
          <a:xfrm>
            <a:off x="1090042" y="2385110"/>
            <a:ext cx="5482851" cy="2585323"/>
          </a:xfrm>
          <a:prstGeom prst="rect">
            <a:avLst/>
          </a:prstGeom>
          <a:noFill/>
          <a:ln>
            <a:noFill/>
          </a:ln>
          <a:effectLst>
            <a:outerShdw blurRad="50800" dist="38100" dir="2700000" algn="tl" rotWithShape="0">
              <a:schemeClr val="tx2">
                <a:alpha val="40000"/>
              </a:schemeClr>
            </a:outerShdw>
          </a:effectLst>
        </p:spPr>
        <p:txBody>
          <a:bodyPr spcFirstLastPara="1" wrap="square" lIns="0" tIns="0" rIns="0" bIns="0" rtlCol="0" anchor="t" anchorCtr="0">
            <a:sp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Open Sans"/>
                <a:ea typeface="Open Sans"/>
                <a:cs typeface="Open Sans"/>
                <a:sym typeface="Open Sans"/>
              </a:defRPr>
            </a:lvl9pPr>
          </a:lstStyle>
          <a:p>
            <a:r>
              <a:rPr lang="en-US" spc="163" dirty="0">
                <a:solidFill>
                  <a:srgbClr val="FFFFFF"/>
                </a:solidFill>
                <a:latin typeface="Alata"/>
              </a:rPr>
              <a:t>ACTi B47 camera has some specifications for which that we need to reach to a good result from our application. These specifications are:</a:t>
            </a:r>
          </a:p>
          <a:p>
            <a:pPr marL="543763" lvl="1" indent="-271881">
              <a:buFont typeface="Arial"/>
              <a:buChar char="•"/>
            </a:pPr>
            <a:r>
              <a:rPr lang="en-US" spc="163" dirty="0">
                <a:solidFill>
                  <a:srgbClr val="FFFFFF"/>
                </a:solidFill>
                <a:latin typeface="Alata"/>
              </a:rPr>
              <a:t>Maximum resolution 3MP</a:t>
            </a:r>
          </a:p>
          <a:p>
            <a:pPr marL="543763" lvl="1" indent="-271881">
              <a:buFont typeface="Arial"/>
              <a:buChar char="•"/>
            </a:pPr>
            <a:r>
              <a:rPr lang="en-US" spc="163" dirty="0">
                <a:solidFill>
                  <a:srgbClr val="FFFFFF"/>
                </a:solidFill>
                <a:latin typeface="Alata"/>
              </a:rPr>
              <a:t>Day/Night</a:t>
            </a:r>
          </a:p>
          <a:p>
            <a:pPr marL="543763" lvl="1" indent="-271881">
              <a:buFont typeface="Arial"/>
              <a:buChar char="•"/>
            </a:pPr>
            <a:r>
              <a:rPr lang="en-US" spc="163" dirty="0">
                <a:solidFill>
                  <a:srgbClr val="FFFFFF"/>
                </a:solidFill>
                <a:latin typeface="Alata"/>
              </a:rPr>
              <a:t>Adaptive IR LED</a:t>
            </a:r>
          </a:p>
          <a:p>
            <a:pPr marL="543763" lvl="1" indent="-271881">
              <a:buFont typeface="Arial"/>
              <a:buChar char="•"/>
            </a:pPr>
            <a:r>
              <a:rPr lang="en-US" spc="163" dirty="0">
                <a:solidFill>
                  <a:srgbClr val="FFFFFF"/>
                </a:solidFill>
                <a:latin typeface="Alata"/>
              </a:rPr>
              <a:t>Lens:</a:t>
            </a:r>
          </a:p>
          <a:p>
            <a:pPr marL="271882" lvl="1" indent="0">
              <a:buNone/>
            </a:pPr>
            <a:r>
              <a:rPr lang="en-US" spc="163" dirty="0">
                <a:solidFill>
                  <a:srgbClr val="FFFFFF"/>
                </a:solidFill>
                <a:latin typeface="Alata"/>
                <a:sym typeface="Alata"/>
              </a:rPr>
              <a:t>        Zoom,</a:t>
            </a:r>
          </a:p>
          <a:p>
            <a:pPr marL="271882" lvl="1" indent="0">
              <a:buNone/>
            </a:pPr>
            <a:r>
              <a:rPr lang="en-US" spc="163" dirty="0">
                <a:solidFill>
                  <a:srgbClr val="FFFFFF"/>
                </a:solidFill>
                <a:latin typeface="Alata"/>
                <a:sym typeface="Alata"/>
              </a:rPr>
              <a:t>        </a:t>
            </a:r>
            <a:r>
              <a:rPr lang="en-US" spc="163" dirty="0">
                <a:solidFill>
                  <a:srgbClr val="FFFFFF"/>
                </a:solidFill>
                <a:latin typeface="Alata"/>
              </a:rPr>
              <a:t>f5.2-62.4mm / F1.8-3.0,</a:t>
            </a:r>
          </a:p>
          <a:p>
            <a:pPr marL="271882" lvl="1" indent="0">
              <a:buNone/>
            </a:pPr>
            <a:r>
              <a:rPr lang="en-US" spc="163" dirty="0">
                <a:solidFill>
                  <a:srgbClr val="FFFFFF"/>
                </a:solidFill>
                <a:latin typeface="Alata"/>
                <a:sym typeface="Alata"/>
              </a:rPr>
              <a:t>        DC iris,</a:t>
            </a:r>
          </a:p>
          <a:p>
            <a:pPr marL="271882" lvl="1" indent="0">
              <a:buNone/>
            </a:pPr>
            <a:r>
              <a:rPr lang="en-US" spc="163" dirty="0">
                <a:solidFill>
                  <a:srgbClr val="FFFFFF"/>
                </a:solidFill>
                <a:latin typeface="Alata"/>
                <a:sym typeface="Alata"/>
              </a:rPr>
              <a:t>        Auto focus,</a:t>
            </a:r>
          </a:p>
          <a:p>
            <a:pPr marL="443332" lvl="1" indent="-171450">
              <a:buFont typeface="Alata" panose="020B0604020202020204" charset="0"/>
              <a:buChar char="•"/>
            </a:pPr>
            <a:r>
              <a:rPr lang="en-US" spc="163" dirty="0">
                <a:solidFill>
                  <a:srgbClr val="FFFFFF"/>
                </a:solidFill>
                <a:latin typeface="Alata"/>
              </a:rPr>
              <a:t> Maximum Frame Rate (30 fps) at 1920 x 1080</a:t>
            </a:r>
          </a:p>
          <a:p>
            <a:pPr marL="152400" indent="0">
              <a:spcBef>
                <a:spcPct val="0"/>
              </a:spcBef>
              <a:buSzPct val="80000"/>
              <a:buFont typeface="Nunito Light"/>
              <a:buNone/>
            </a:pPr>
            <a:endParaRPr lang="en-US" dirty="0">
              <a:solidFill>
                <a:srgbClr val="FFFFFF"/>
              </a:solidFill>
              <a:latin typeface="Canva Sans"/>
            </a:endParaRPr>
          </a:p>
          <a:p>
            <a:pPr marL="495300" indent="-342900">
              <a:spcBef>
                <a:spcPct val="0"/>
              </a:spcBef>
              <a:buSzPct val="80000"/>
              <a:buFont typeface="+mj-lt"/>
              <a:buAutoNum type="arabicParenR" startAt="3"/>
            </a:pPr>
            <a:endParaRPr lang="en-US" dirty="0">
              <a:solidFill>
                <a:srgbClr val="FFFFFF"/>
              </a:solidFill>
              <a:latin typeface="Canva Sans"/>
            </a:endParaRPr>
          </a:p>
        </p:txBody>
      </p:sp>
    </p:spTree>
    <p:extLst>
      <p:ext uri="{BB962C8B-B14F-4D97-AF65-F5344CB8AC3E}">
        <p14:creationId xmlns:p14="http://schemas.microsoft.com/office/powerpoint/2010/main" val="3927202024"/>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1000"/>
                                        <p:tgtEl>
                                          <p:spTgt spid="19"/>
                                        </p:tgtEl>
                                      </p:cBhvr>
                                    </p:animEffect>
                                    <p:anim calcmode="lin" valueType="num">
                                      <p:cBhvr>
                                        <p:cTn id="24" dur="1000" fill="hold"/>
                                        <p:tgtEl>
                                          <p:spTgt spid="19"/>
                                        </p:tgtEl>
                                        <p:attrNameLst>
                                          <p:attrName>ppt_x</p:attrName>
                                        </p:attrNameLst>
                                      </p:cBhvr>
                                      <p:tavLst>
                                        <p:tav tm="0">
                                          <p:val>
                                            <p:strVal val="#ppt_x"/>
                                          </p:val>
                                        </p:tav>
                                        <p:tav tm="100000">
                                          <p:val>
                                            <p:strVal val="#ppt_x"/>
                                          </p:val>
                                        </p:tav>
                                      </p:tavLst>
                                    </p:anim>
                                    <p:anim calcmode="lin" valueType="num">
                                      <p:cBhvr>
                                        <p:cTn id="25" dur="1000" fill="hold"/>
                                        <p:tgtEl>
                                          <p:spTgt spid="19"/>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1000"/>
                                        <p:tgtEl>
                                          <p:spTgt spid="18"/>
                                        </p:tgtEl>
                                      </p:cBhvr>
                                    </p:animEffect>
                                    <p:anim calcmode="lin" valueType="num">
                                      <p:cBhvr>
                                        <p:cTn id="30" dur="1000" fill="hold"/>
                                        <p:tgtEl>
                                          <p:spTgt spid="18"/>
                                        </p:tgtEl>
                                        <p:attrNameLst>
                                          <p:attrName>ppt_x</p:attrName>
                                        </p:attrNameLst>
                                      </p:cBhvr>
                                      <p:tavLst>
                                        <p:tav tm="0">
                                          <p:val>
                                            <p:strVal val="#ppt_x"/>
                                          </p:val>
                                        </p:tav>
                                        <p:tav tm="100000">
                                          <p:val>
                                            <p:strVal val="#ppt_x"/>
                                          </p:val>
                                        </p:tav>
                                      </p:tavLst>
                                    </p:anim>
                                    <p:anim calcmode="lin" valueType="num">
                                      <p:cBhvr>
                                        <p:cTn id="31"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P spid="18" grpId="0" animBg="1"/>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4" name="Google Shape;163;p29">
            <a:extLst>
              <a:ext uri="{FF2B5EF4-FFF2-40B4-BE49-F238E27FC236}">
                <a16:creationId xmlns:a16="http://schemas.microsoft.com/office/drawing/2014/main" id="{117BD615-C617-6B23-9F7F-05EE81FF913B}"/>
              </a:ext>
            </a:extLst>
          </p:cNvPr>
          <p:cNvSpPr txBox="1">
            <a:spLocks noGrp="1"/>
          </p:cNvSpPr>
          <p:nvPr>
            <p:ph type="title"/>
          </p:nvPr>
        </p:nvSpPr>
        <p:spPr>
          <a:xfrm>
            <a:off x="120090" y="75921"/>
            <a:ext cx="6576545" cy="573087"/>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panose="020B0604020202020204" pitchFamily="34" charset="0"/>
              <a:buNone/>
              <a:tabLst/>
              <a:defRPr/>
            </a:pPr>
            <a:r>
              <a:rPr lang="en-US" sz="2400" b="1" i="1" spc="300" dirty="0">
                <a:solidFill>
                  <a:schemeClr val="tx2"/>
                </a:solidFill>
                <a:latin typeface="Alata"/>
              </a:rPr>
              <a:t>Motivation &amp; Problem Definition</a:t>
            </a:r>
          </a:p>
        </p:txBody>
      </p:sp>
      <p:sp>
        <p:nvSpPr>
          <p:cNvPr id="7" name="TextBox 7">
            <a:extLst>
              <a:ext uri="{FF2B5EF4-FFF2-40B4-BE49-F238E27FC236}">
                <a16:creationId xmlns:a16="http://schemas.microsoft.com/office/drawing/2014/main" id="{9D732F7A-2081-8DFB-24B1-CA3BA8611BDC}"/>
              </a:ext>
            </a:extLst>
          </p:cNvPr>
          <p:cNvSpPr txBox="1">
            <a:spLocks noGrp="1"/>
          </p:cNvSpPr>
          <p:nvPr>
            <p:ph type="body" idx="1"/>
          </p:nvPr>
        </p:nvSpPr>
        <p:spPr>
          <a:xfrm>
            <a:off x="666936" y="1056325"/>
            <a:ext cx="5482851" cy="830997"/>
          </a:xfrm>
          <a:prstGeom prst="rect">
            <a:avLst/>
          </a:prstGeom>
          <a:effectLst>
            <a:outerShdw blurRad="50800" dist="38100" dir="2700000" algn="tl" rotWithShape="0">
              <a:schemeClr val="tx2">
                <a:alpha val="40000"/>
              </a:schemeClr>
            </a:outerShdw>
          </a:effectLst>
        </p:spPr>
        <p:txBody>
          <a:bodyPr wrap="square" lIns="0" tIns="0" rIns="0" bIns="0" rtlCol="0" anchor="t">
            <a:spAutoFit/>
          </a:bodyPr>
          <a:lstStyle/>
          <a:p>
            <a:pPr marL="495300" indent="-342900">
              <a:lnSpc>
                <a:spcPct val="150000"/>
              </a:lnSpc>
              <a:spcBef>
                <a:spcPct val="0"/>
              </a:spcBef>
              <a:buSzPct val="80000"/>
              <a:buFont typeface="+mj-lt"/>
              <a:buAutoNum type="arabicParenR" startAt="4"/>
            </a:pPr>
            <a:r>
              <a:rPr lang="en-US" sz="1800" dirty="0">
                <a:solidFill>
                  <a:srgbClr val="FFFFFF"/>
                </a:solidFill>
                <a:latin typeface="Canva Sans"/>
              </a:rPr>
              <a:t>Traffic congestion during the passage to pay traffic and road taxes.</a:t>
            </a:r>
          </a:p>
        </p:txBody>
      </p:sp>
      <p:pic>
        <p:nvPicPr>
          <p:cNvPr id="9" name="Picture Placeholder 8">
            <a:extLst>
              <a:ext uri="{FF2B5EF4-FFF2-40B4-BE49-F238E27FC236}">
                <a16:creationId xmlns:a16="http://schemas.microsoft.com/office/drawing/2014/main" id="{8A0E2387-97BC-5566-9DAB-CCD507436A4A}"/>
              </a:ext>
            </a:extLst>
          </p:cNvPr>
          <p:cNvPicPr>
            <a:picLocks noGrp="1" noChangeAspect="1"/>
          </p:cNvPicPr>
          <p:nvPr>
            <p:ph type="pic" idx="2"/>
          </p:nvPr>
        </p:nvPicPr>
        <p:blipFill>
          <a:blip r:embed="rId3"/>
          <a:srcRect l="27995" r="27995"/>
          <a:stretch>
            <a:fillRect/>
          </a:stretch>
        </p:blipFill>
        <p:spPr>
          <a:xfrm>
            <a:off x="6293223" y="2188980"/>
            <a:ext cx="2447365" cy="2228379"/>
          </a:xfrm>
        </p:spPr>
      </p:pic>
      <p:sp>
        <p:nvSpPr>
          <p:cNvPr id="11" name="Freeform 3">
            <a:extLst>
              <a:ext uri="{FF2B5EF4-FFF2-40B4-BE49-F238E27FC236}">
                <a16:creationId xmlns:a16="http://schemas.microsoft.com/office/drawing/2014/main" id="{A3ED1A6C-80DD-1994-26C6-B4E89A553D6B}"/>
              </a:ext>
            </a:extLst>
          </p:cNvPr>
          <p:cNvSpPr/>
          <p:nvPr/>
        </p:nvSpPr>
        <p:spPr>
          <a:xfrm>
            <a:off x="-4200069" y="1355076"/>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4">
              <a:alphaModFix amt="18999"/>
              <a:duotone>
                <a:prstClr val="black"/>
                <a:schemeClr val="tx2">
                  <a:tint val="45000"/>
                  <a:satMod val="400000"/>
                </a:schemeClr>
              </a:duotone>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ar-EG" dirty="0"/>
          </a:p>
        </p:txBody>
      </p:sp>
    </p:spTree>
    <p:extLst>
      <p:ext uri="{BB962C8B-B14F-4D97-AF65-F5344CB8AC3E}">
        <p14:creationId xmlns:p14="http://schemas.microsoft.com/office/powerpoint/2010/main" val="2983387927"/>
      </p:ext>
    </p:extLst>
  </p:cSld>
  <p:clrMapOvr>
    <a:masterClrMapping/>
  </p:clrMapOvr>
  <p:transition>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143959" y="62543"/>
            <a:ext cx="7704000" cy="572700"/>
          </a:xfrm>
          <a:prstGeom prst="rect">
            <a:avLst/>
          </a:prstGeom>
          <a:effectLst>
            <a:outerShdw blurRad="50800" dist="38100" dir="2700000" algn="tl" rotWithShape="0">
              <a:schemeClr val="tx2">
                <a:alpha val="40000"/>
              </a:schemeClr>
            </a:outerShdw>
          </a:effectLst>
        </p:spPr>
        <p:txBody>
          <a:bodyPr spcFirstLastPara="1" wrap="square" lIns="91425" tIns="91425" rIns="91425" bIns="91425" anchor="t" anchorCtr="0">
            <a:noAutofit/>
          </a:bodyPr>
          <a:lstStyle/>
          <a:p>
            <a:pPr algn="l"/>
            <a:r>
              <a:rPr lang="en-US" sz="2400" b="1" i="1" spc="417" dirty="0">
                <a:solidFill>
                  <a:schemeClr val="tx2"/>
                </a:solidFill>
                <a:latin typeface="Alata"/>
              </a:rPr>
              <a:t>Project Target (Solutions):</a:t>
            </a:r>
          </a:p>
        </p:txBody>
      </p:sp>
      <p:sp>
        <p:nvSpPr>
          <p:cNvPr id="2" name="Freeform 3">
            <a:extLst>
              <a:ext uri="{FF2B5EF4-FFF2-40B4-BE49-F238E27FC236}">
                <a16:creationId xmlns:a16="http://schemas.microsoft.com/office/drawing/2014/main" id="{19851F62-2665-503E-AAB8-65040E052AD9}"/>
              </a:ext>
            </a:extLst>
          </p:cNvPr>
          <p:cNvSpPr/>
          <p:nvPr/>
        </p:nvSpPr>
        <p:spPr>
          <a:xfrm>
            <a:off x="6694895" y="-6469358"/>
            <a:ext cx="11102518" cy="10977615"/>
          </a:xfrm>
          <a:custGeom>
            <a:avLst/>
            <a:gdLst/>
            <a:ahLst/>
            <a:cxnLst/>
            <a:rect l="l" t="t" r="r" b="b"/>
            <a:pathLst>
              <a:path w="11102518" h="10977615">
                <a:moveTo>
                  <a:pt x="0" y="0"/>
                </a:moveTo>
                <a:lnTo>
                  <a:pt x="11102518" y="0"/>
                </a:lnTo>
                <a:lnTo>
                  <a:pt x="11102518" y="10977615"/>
                </a:lnTo>
                <a:lnTo>
                  <a:pt x="0" y="10977615"/>
                </a:lnTo>
                <a:lnTo>
                  <a:pt x="0" y="0"/>
                </a:lnTo>
                <a:close/>
              </a:path>
            </a:pathLst>
          </a:custGeom>
          <a:blipFill>
            <a:blip r:embed="rId3">
              <a:alphaModFix amt="18999"/>
              <a:duotone>
                <a:prstClr val="black"/>
                <a:schemeClr val="tx2">
                  <a:tint val="45000"/>
                  <a:satMod val="400000"/>
                </a:schemeClr>
              </a:duotone>
              <a:extLst>
                <a:ext uri="{96DAC541-7B7A-43D3-8B79-37D633B846F1}">
                  <asvg:svgBlip xmlns:asvg="http://schemas.microsoft.com/office/drawing/2016/SVG/main" r:embed="rId4"/>
                </a:ext>
              </a:extLst>
            </a:blip>
            <a:stretch>
              <a:fillRect/>
            </a:stretch>
          </a:blipFill>
          <a:ln cap="sq">
            <a:noFill/>
            <a:prstDash val="solid"/>
            <a:miter/>
          </a:ln>
        </p:spPr>
      </p:sp>
      <p:sp>
        <p:nvSpPr>
          <p:cNvPr id="177" name="Freeform 7">
            <a:extLst>
              <a:ext uri="{FF2B5EF4-FFF2-40B4-BE49-F238E27FC236}">
                <a16:creationId xmlns:a16="http://schemas.microsoft.com/office/drawing/2014/main" id="{EBE1C1F1-B0AA-B55E-C6D7-2D927DBC485F}"/>
              </a:ext>
            </a:extLst>
          </p:cNvPr>
          <p:cNvSpPr/>
          <p:nvPr/>
        </p:nvSpPr>
        <p:spPr>
          <a:xfrm>
            <a:off x="6817627" y="1381978"/>
            <a:ext cx="2060664" cy="1546925"/>
          </a:xfrm>
          <a:custGeom>
            <a:avLst/>
            <a:gdLst/>
            <a:ahLst/>
            <a:cxnLst/>
            <a:rect l="l" t="t" r="r" b="b"/>
            <a:pathLst>
              <a:path w="5017516" h="2819206">
                <a:moveTo>
                  <a:pt x="0" y="0"/>
                </a:moveTo>
                <a:lnTo>
                  <a:pt x="5017516" y="0"/>
                </a:lnTo>
                <a:lnTo>
                  <a:pt x="5017516" y="2819206"/>
                </a:lnTo>
                <a:lnTo>
                  <a:pt x="0" y="2819206"/>
                </a:lnTo>
                <a:lnTo>
                  <a:pt x="0" y="0"/>
                </a:lnTo>
                <a:close/>
              </a:path>
            </a:pathLst>
          </a:custGeom>
          <a:blipFill>
            <a:blip r:embed="rId5"/>
            <a:stretch>
              <a:fillRect/>
            </a:stretch>
          </a:blipFill>
          <a:ln w="28575">
            <a:solidFill>
              <a:schemeClr val="tx2"/>
            </a:solidFill>
          </a:ln>
          <a:effectLst>
            <a:outerShdw blurRad="50800" dist="38100" dir="8100000" algn="tr" rotWithShape="0">
              <a:schemeClr val="tx1">
                <a:alpha val="40000"/>
              </a:schemeClr>
            </a:outerShdw>
          </a:effectLst>
        </p:spPr>
        <p:txBody>
          <a:bodyPr/>
          <a:lstStyle/>
          <a:p>
            <a:endParaRPr lang="ar-EG" dirty="0"/>
          </a:p>
        </p:txBody>
      </p:sp>
      <p:sp>
        <p:nvSpPr>
          <p:cNvPr id="180" name="TextBox 7">
            <a:extLst>
              <a:ext uri="{FF2B5EF4-FFF2-40B4-BE49-F238E27FC236}">
                <a16:creationId xmlns:a16="http://schemas.microsoft.com/office/drawing/2014/main" id="{7DEAC4EA-4F2D-46D7-B7AE-79A30E2D1736}"/>
              </a:ext>
            </a:extLst>
          </p:cNvPr>
          <p:cNvSpPr txBox="1">
            <a:spLocks/>
          </p:cNvSpPr>
          <p:nvPr/>
        </p:nvSpPr>
        <p:spPr>
          <a:xfrm>
            <a:off x="405536" y="857473"/>
            <a:ext cx="5071899" cy="2215991"/>
          </a:xfrm>
          <a:prstGeom prst="rect">
            <a:avLst/>
          </a:prstGeom>
          <a:noFill/>
          <a:ln>
            <a:noFill/>
          </a:ln>
          <a:effectLst>
            <a:outerShdw blurRad="50800" dist="38100" dir="2700000" algn="tl" rotWithShape="0">
              <a:schemeClr val="tx2">
                <a:alpha val="40000"/>
              </a:schemeClr>
            </a:outerShdw>
          </a:effectLst>
        </p:spPr>
        <p:txBody>
          <a:bodyPr spcFirstLastPara="1" wrap="square" lIns="0" tIns="0" rIns="0" bIns="0" rtlCol="0" anchor="t" anchorCtr="0">
            <a:sp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495300" indent="-342900">
              <a:spcBef>
                <a:spcPct val="0"/>
              </a:spcBef>
              <a:buClr>
                <a:schemeClr val="tx2"/>
              </a:buClr>
              <a:buSzPct val="80000"/>
              <a:buFont typeface="+mj-lt"/>
              <a:buAutoNum type="arabicParenR"/>
            </a:pPr>
            <a:r>
              <a:rPr lang="en-US" dirty="0">
                <a:solidFill>
                  <a:srgbClr val="FFFFFF"/>
                </a:solidFill>
                <a:latin typeface="Canva Sans"/>
              </a:rPr>
              <a:t>Creating a proficient detection system for identifying infractions and preventing collisions, including the implementation of legally mandated intervals between checkpoints, thereby compelling drivers to adhere to speed limits, ultimately enhancing road safety and diminishing traffic incidents and casualties.</a:t>
            </a:r>
          </a:p>
        </p:txBody>
      </p:sp>
      <p:sp>
        <p:nvSpPr>
          <p:cNvPr id="183" name="TextBox 7">
            <a:extLst>
              <a:ext uri="{FF2B5EF4-FFF2-40B4-BE49-F238E27FC236}">
                <a16:creationId xmlns:a16="http://schemas.microsoft.com/office/drawing/2014/main" id="{6D3443D8-6C42-F80B-2F27-656EA341CDC9}"/>
              </a:ext>
            </a:extLst>
          </p:cNvPr>
          <p:cNvSpPr txBox="1">
            <a:spLocks/>
          </p:cNvSpPr>
          <p:nvPr/>
        </p:nvSpPr>
        <p:spPr>
          <a:xfrm>
            <a:off x="405535" y="3369300"/>
            <a:ext cx="5071899" cy="1523494"/>
          </a:xfrm>
          <a:prstGeom prst="rect">
            <a:avLst/>
          </a:prstGeom>
          <a:noFill/>
          <a:ln>
            <a:noFill/>
          </a:ln>
          <a:effectLst>
            <a:outerShdw blurRad="50800" dist="38100" dir="2700000" algn="tl" rotWithShape="0">
              <a:schemeClr val="tx2">
                <a:alpha val="40000"/>
              </a:schemeClr>
            </a:outerShdw>
          </a:effectLst>
        </p:spPr>
        <p:txBody>
          <a:bodyPr spcFirstLastPara="1" wrap="square" lIns="0" tIns="0" rIns="0" bIns="0" rtlCol="0" anchor="t" anchorCtr="0">
            <a:sp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Open Sans"/>
              <a:buNone/>
              <a:defRPr sz="1800" b="1" i="0" u="none" strike="noStrike" cap="none">
                <a:solidFill>
                  <a:schemeClr val="dk1"/>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dk1"/>
              </a:buClr>
              <a:buSzPts val="2000"/>
              <a:buFont typeface="Open Sans"/>
              <a:buNone/>
              <a:defRPr sz="2000" b="1" i="0" u="none" strike="noStrike" cap="none">
                <a:solidFill>
                  <a:schemeClr val="dk1"/>
                </a:solidFill>
                <a:latin typeface="Open Sans"/>
                <a:ea typeface="Open Sans"/>
                <a:cs typeface="Open Sans"/>
                <a:sym typeface="Open Sans"/>
              </a:defRPr>
            </a:lvl9pPr>
          </a:lstStyle>
          <a:p>
            <a:pPr marL="495300" indent="-342900">
              <a:spcBef>
                <a:spcPct val="0"/>
              </a:spcBef>
              <a:buClr>
                <a:schemeClr val="tx2"/>
              </a:buClr>
              <a:buSzPct val="80000"/>
              <a:buFont typeface="+mj-lt"/>
              <a:buAutoNum type="arabicParenR" startAt="2"/>
            </a:pPr>
            <a:r>
              <a:rPr lang="en-US" dirty="0">
                <a:solidFill>
                  <a:srgbClr val="FFFFFF"/>
                </a:solidFill>
                <a:latin typeface="Canva Sans"/>
              </a:rPr>
              <a:t>Leveraging big data analysis enables the identification of congested and high-risk areas, leading to improved road efficiency and decreased congestion and violations.</a:t>
            </a:r>
          </a:p>
          <a:p>
            <a:pPr marL="495300" indent="-342900">
              <a:lnSpc>
                <a:spcPct val="150000"/>
              </a:lnSpc>
              <a:spcBef>
                <a:spcPct val="0"/>
              </a:spcBef>
              <a:buClr>
                <a:schemeClr val="tx2"/>
              </a:buClr>
              <a:buSzPct val="80000"/>
              <a:buFont typeface="+mj-lt"/>
              <a:buAutoNum type="arabicParenR" startAt="2"/>
            </a:pPr>
            <a:endParaRPr lang="en-US" dirty="0">
              <a:solidFill>
                <a:srgbClr val="FFFFFF"/>
              </a:solidFill>
              <a:latin typeface="Canva Sans"/>
            </a:endParaRPr>
          </a:p>
        </p:txBody>
      </p:sp>
      <p:pic>
        <p:nvPicPr>
          <p:cNvPr id="184" name="Google Shape;293;p40">
            <a:extLst>
              <a:ext uri="{FF2B5EF4-FFF2-40B4-BE49-F238E27FC236}">
                <a16:creationId xmlns:a16="http://schemas.microsoft.com/office/drawing/2014/main" id="{36E536A1-4AE9-C07C-473E-B9F8BE471EC1}"/>
              </a:ext>
            </a:extLst>
          </p:cNvPr>
          <p:cNvPicPr preferRelativeResize="0"/>
          <p:nvPr/>
        </p:nvPicPr>
        <p:blipFill rotWithShape="1">
          <a:blip r:embed="rId6">
            <a:alphaModFix/>
          </a:blip>
          <a:srcRect t="1418" b="1418"/>
          <a:stretch/>
        </p:blipFill>
        <p:spPr>
          <a:xfrm>
            <a:off x="5430378" y="1506170"/>
            <a:ext cx="1395566" cy="1298543"/>
          </a:xfrm>
          <a:prstGeom prst="rect">
            <a:avLst/>
          </a:prstGeom>
          <a:noFill/>
          <a:ln>
            <a:noFill/>
          </a:ln>
          <a:effectLst>
            <a:outerShdw blurRad="285750" dist="38100" dir="4680000" algn="bl" rotWithShape="0">
              <a:schemeClr val="lt2">
                <a:alpha val="25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0">
                                            <p:txEl>
                                              <p:pRg st="0" end="0"/>
                                            </p:txEl>
                                          </p:spTgt>
                                        </p:tgtEl>
                                        <p:attrNameLst>
                                          <p:attrName>style.visibility</p:attrName>
                                        </p:attrNameLst>
                                      </p:cBhvr>
                                      <p:to>
                                        <p:strVal val="visible"/>
                                      </p:to>
                                    </p:set>
                                    <p:animEffect transition="in" filter="fade">
                                      <p:cBhvr>
                                        <p:cTn id="7" dur="500"/>
                                        <p:tgtEl>
                                          <p:spTgt spid="18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83">
                                            <p:txEl>
                                              <p:pRg st="0" end="0"/>
                                            </p:txEl>
                                          </p:spTgt>
                                        </p:tgtEl>
                                        <p:attrNameLst>
                                          <p:attrName>style.visibility</p:attrName>
                                        </p:attrNameLst>
                                      </p:cBhvr>
                                      <p:to>
                                        <p:strVal val="visible"/>
                                      </p:to>
                                    </p:set>
                                    <p:animEffect transition="in" filter="fade">
                                      <p:cBhvr>
                                        <p:cTn id="11" dur="500"/>
                                        <p:tgtEl>
                                          <p:spTgt spid="183">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184"/>
                                        </p:tgtEl>
                                        <p:attrNameLst>
                                          <p:attrName>style.visibility</p:attrName>
                                        </p:attrNameLst>
                                      </p:cBhvr>
                                      <p:to>
                                        <p:strVal val="visible"/>
                                      </p:to>
                                    </p:set>
                                    <p:animEffect transition="in" filter="fade">
                                      <p:cBhvr>
                                        <p:cTn id="15" dur="1000"/>
                                        <p:tgtEl>
                                          <p:spTgt spid="184"/>
                                        </p:tgtEl>
                                      </p:cBhvr>
                                    </p:animEffect>
                                    <p:anim calcmode="lin" valueType="num">
                                      <p:cBhvr>
                                        <p:cTn id="16" dur="1000" fill="hold"/>
                                        <p:tgtEl>
                                          <p:spTgt spid="184"/>
                                        </p:tgtEl>
                                        <p:attrNameLst>
                                          <p:attrName>ppt_x</p:attrName>
                                        </p:attrNameLst>
                                      </p:cBhvr>
                                      <p:tavLst>
                                        <p:tav tm="0">
                                          <p:val>
                                            <p:strVal val="#ppt_x"/>
                                          </p:val>
                                        </p:tav>
                                        <p:tav tm="100000">
                                          <p:val>
                                            <p:strVal val="#ppt_x"/>
                                          </p:val>
                                        </p:tav>
                                      </p:tavLst>
                                    </p:anim>
                                    <p:anim calcmode="lin" valueType="num">
                                      <p:cBhvr>
                                        <p:cTn id="17" dur="1000" fill="hold"/>
                                        <p:tgtEl>
                                          <p:spTgt spid="184"/>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177"/>
                                        </p:tgtEl>
                                        <p:attrNameLst>
                                          <p:attrName>style.visibility</p:attrName>
                                        </p:attrNameLst>
                                      </p:cBhvr>
                                      <p:to>
                                        <p:strVal val="visible"/>
                                      </p:to>
                                    </p:set>
                                    <p:animEffect transition="in" filter="fade">
                                      <p:cBhvr>
                                        <p:cTn id="21" dur="1000"/>
                                        <p:tgtEl>
                                          <p:spTgt spid="177"/>
                                        </p:tgtEl>
                                      </p:cBhvr>
                                    </p:animEffect>
                                    <p:anim calcmode="lin" valueType="num">
                                      <p:cBhvr>
                                        <p:cTn id="22" dur="1000" fill="hold"/>
                                        <p:tgtEl>
                                          <p:spTgt spid="177"/>
                                        </p:tgtEl>
                                        <p:attrNameLst>
                                          <p:attrName>ppt_x</p:attrName>
                                        </p:attrNameLst>
                                      </p:cBhvr>
                                      <p:tavLst>
                                        <p:tav tm="0">
                                          <p:val>
                                            <p:strVal val="#ppt_x"/>
                                          </p:val>
                                        </p:tav>
                                        <p:tav tm="100000">
                                          <p:val>
                                            <p:strVal val="#ppt_x"/>
                                          </p:val>
                                        </p:tav>
                                      </p:tavLst>
                                    </p:anim>
                                    <p:anim calcmode="lin" valueType="num">
                                      <p:cBhvr>
                                        <p:cTn id="23" dur="1000" fill="hold"/>
                                        <p:tgtEl>
                                          <p:spTgt spid="1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p:bldP spid="180" grpId="0" build="p"/>
      <p:bldP spid="183" grpId="0" build="p"/>
    </p:bldLst>
  </p:timing>
</p:sld>
</file>

<file path=ppt/theme/theme1.xml><?xml version="1.0" encoding="utf-8"?>
<a:theme xmlns:a="http://schemas.openxmlformats.org/drawingml/2006/main" name="Cars Technology Innovation Newsletter by Slidesgo">
  <a:themeElements>
    <a:clrScheme name="Simple Light">
      <a:dk1>
        <a:srgbClr val="FFFFFF"/>
      </a:dk1>
      <a:lt1>
        <a:srgbClr val="0B171E"/>
      </a:lt1>
      <a:dk2>
        <a:srgbClr val="1F3947"/>
      </a:dk2>
      <a:lt2>
        <a:srgbClr val="2DCECF"/>
      </a:lt2>
      <a:accent1>
        <a:srgbClr val="80C3C3"/>
      </a:accent1>
      <a:accent2>
        <a:srgbClr val="B8DDDD"/>
      </a:accent2>
      <a:accent3>
        <a:srgbClr val="E0EEEE"/>
      </a:accent3>
      <a:accent4>
        <a:srgbClr val="D01A3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674</Words>
  <Application>Microsoft Office PowerPoint</Application>
  <PresentationFormat>On-screen Show (16:9)</PresentationFormat>
  <Paragraphs>69</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ADLaM Display</vt:lpstr>
      <vt:lpstr>Open Sans</vt:lpstr>
      <vt:lpstr>Alata</vt:lpstr>
      <vt:lpstr>Audiowide</vt:lpstr>
      <vt:lpstr>Canva Sans</vt:lpstr>
      <vt:lpstr>Nunito Light</vt:lpstr>
      <vt:lpstr>Raleway</vt:lpstr>
      <vt:lpstr>Arial</vt:lpstr>
      <vt:lpstr>Cars Technology Innovation Newsletter by Slidesgo</vt:lpstr>
      <vt:lpstr>Smart Road Management System</vt:lpstr>
      <vt:lpstr>Our Team</vt:lpstr>
      <vt:lpstr>AGENDA</vt:lpstr>
      <vt:lpstr>Overview Of Project Idea</vt:lpstr>
      <vt:lpstr>Motivation &amp; Problem Definition</vt:lpstr>
      <vt:lpstr>Motivation &amp; Problem Definition</vt:lpstr>
      <vt:lpstr>Motivation &amp; Problem Definition</vt:lpstr>
      <vt:lpstr>Motivation &amp; Problem Definition</vt:lpstr>
      <vt:lpstr>Project Target (Solutions):</vt:lpstr>
      <vt:lpstr>Project Target (Solutions):</vt:lpstr>
      <vt:lpstr>Project Target (Solutions):</vt:lpstr>
      <vt:lpstr>Software Development Phases </vt:lpstr>
      <vt:lpstr>System Architecture</vt:lpstr>
      <vt:lpstr>System Tools</vt:lpstr>
      <vt:lpstr>System Tools</vt:lpstr>
      <vt:lpstr>System Tools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Road Management System</dc:title>
  <dc:creator>kareem</dc:creator>
  <cp:lastModifiedBy>kimo Hany</cp:lastModifiedBy>
  <cp:revision>2</cp:revision>
  <dcterms:modified xsi:type="dcterms:W3CDTF">2024-06-08T04:08:39Z</dcterms:modified>
</cp:coreProperties>
</file>